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8" r:id="rId3"/>
    <p:sldId id="414" r:id="rId4"/>
    <p:sldId id="416" r:id="rId5"/>
    <p:sldId id="417" r:id="rId6"/>
    <p:sldId id="418" r:id="rId7"/>
    <p:sldId id="294" r:id="rId8"/>
    <p:sldId id="424" r:id="rId9"/>
    <p:sldId id="395" r:id="rId10"/>
    <p:sldId id="262" r:id="rId11"/>
    <p:sldId id="391" r:id="rId12"/>
    <p:sldId id="392" r:id="rId13"/>
    <p:sldId id="421" r:id="rId14"/>
    <p:sldId id="422" r:id="rId15"/>
    <p:sldId id="295" r:id="rId16"/>
    <p:sldId id="398" r:id="rId17"/>
    <p:sldId id="399" r:id="rId18"/>
    <p:sldId id="423" r:id="rId19"/>
    <p:sldId id="410" r:id="rId20"/>
    <p:sldId id="428" r:id="rId21"/>
    <p:sldId id="425" r:id="rId22"/>
    <p:sldId id="426" r:id="rId23"/>
    <p:sldId id="4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/>
    <p:restoredTop sz="65665"/>
  </p:normalViewPr>
  <p:slideViewPr>
    <p:cSldViewPr snapToGrid="0" snapToObjects="1">
      <p:cViewPr varScale="1">
        <p:scale>
          <a:sx n="77" d="100"/>
          <a:sy n="77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F19DC-3A2B-4049-9AD7-646D871829BA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4D75319-78DD-423F-86BF-677F11F8DCE5}">
      <dgm:prSet custT="1"/>
      <dgm:spPr/>
      <dgm:t>
        <a:bodyPr/>
        <a:lstStyle/>
        <a:p>
          <a:r>
            <a:rPr lang="en-US" sz="2400" dirty="0"/>
            <a:t>FY2020 Calendar</a:t>
          </a:r>
        </a:p>
      </dgm:t>
    </dgm:pt>
    <dgm:pt modelId="{91319546-26B0-46C3-AB22-A1E75C4761C9}" type="parTrans" cxnId="{2C0A33FC-A349-4A4F-BA02-A3A91E55388C}">
      <dgm:prSet/>
      <dgm:spPr/>
      <dgm:t>
        <a:bodyPr/>
        <a:lstStyle/>
        <a:p>
          <a:endParaRPr lang="en-US" sz="1800"/>
        </a:p>
      </dgm:t>
    </dgm:pt>
    <dgm:pt modelId="{E8948FBC-79B7-4B34-BDFE-2C3EF2FA5224}" type="sibTrans" cxnId="{2C0A33FC-A349-4A4F-BA02-A3A91E55388C}">
      <dgm:prSet/>
      <dgm:spPr/>
      <dgm:t>
        <a:bodyPr/>
        <a:lstStyle/>
        <a:p>
          <a:endParaRPr lang="en-US" sz="1800"/>
        </a:p>
      </dgm:t>
    </dgm:pt>
    <dgm:pt modelId="{75E76235-95EC-4071-AB0C-BBACF827061F}">
      <dgm:prSet custT="1"/>
      <dgm:spPr/>
      <dgm:t>
        <a:bodyPr/>
        <a:lstStyle/>
        <a:p>
          <a:r>
            <a:rPr lang="en-US" sz="1600"/>
            <a:t>August 13, 2019, 2-4 p.m.	SWIP Meeting, Cecil County</a:t>
          </a:r>
        </a:p>
      </dgm:t>
    </dgm:pt>
    <dgm:pt modelId="{12B56694-773E-4BDA-8E46-F1888759853D}" type="parTrans" cxnId="{40D6453F-0A9B-4A5D-BC77-2DB7591B6DC9}">
      <dgm:prSet/>
      <dgm:spPr/>
      <dgm:t>
        <a:bodyPr/>
        <a:lstStyle/>
        <a:p>
          <a:endParaRPr lang="en-US" sz="1800"/>
        </a:p>
      </dgm:t>
    </dgm:pt>
    <dgm:pt modelId="{2703E5C5-92C0-4715-9EE5-849062C98D31}" type="sibTrans" cxnId="{40D6453F-0A9B-4A5D-BC77-2DB7591B6DC9}">
      <dgm:prSet/>
      <dgm:spPr/>
      <dgm:t>
        <a:bodyPr/>
        <a:lstStyle/>
        <a:p>
          <a:endParaRPr lang="en-US" sz="1800"/>
        </a:p>
      </dgm:t>
    </dgm:pt>
    <dgm:pt modelId="{F34095C4-5C4C-4DE7-B8FB-CEE90B25F84B}">
      <dgm:prSet custT="1"/>
      <dgm:spPr/>
      <dgm:t>
        <a:bodyPr/>
        <a:lstStyle/>
        <a:p>
          <a:r>
            <a:rPr lang="en-US" sz="1600" dirty="0"/>
            <a:t>September 20, 2019, 1-4 p.m.	Skills Workshop #1 </a:t>
          </a:r>
        </a:p>
      </dgm:t>
    </dgm:pt>
    <dgm:pt modelId="{E2E75EE0-EA30-4794-B6C9-6473FAEDC9FC}" type="parTrans" cxnId="{D93ED279-9FFD-47AB-84EE-A05DEB1F06F7}">
      <dgm:prSet/>
      <dgm:spPr/>
      <dgm:t>
        <a:bodyPr/>
        <a:lstStyle/>
        <a:p>
          <a:endParaRPr lang="en-US" sz="1800"/>
        </a:p>
      </dgm:t>
    </dgm:pt>
    <dgm:pt modelId="{38B853D0-CB01-473D-9B1E-FCC1AD072F9F}" type="sibTrans" cxnId="{D93ED279-9FFD-47AB-84EE-A05DEB1F06F7}">
      <dgm:prSet/>
      <dgm:spPr/>
      <dgm:t>
        <a:bodyPr/>
        <a:lstStyle/>
        <a:p>
          <a:endParaRPr lang="en-US" sz="1800"/>
        </a:p>
      </dgm:t>
    </dgm:pt>
    <dgm:pt modelId="{EA354669-529A-4AE1-9026-E1D2DE9F56BF}">
      <dgm:prSet custT="1"/>
      <dgm:spPr/>
      <dgm:t>
        <a:bodyPr/>
        <a:lstStyle/>
        <a:p>
          <a:r>
            <a:rPr lang="en-US" sz="1600" dirty="0"/>
            <a:t>October 25, 2019, 1-3:00 p.m. 	Cross-Training for Staff</a:t>
          </a:r>
        </a:p>
      </dgm:t>
    </dgm:pt>
    <dgm:pt modelId="{ECFE0DA5-4DFC-42EA-8910-B1CC9CE2115F}" type="parTrans" cxnId="{D61D311D-D83F-427B-8EAD-4879F35BEB14}">
      <dgm:prSet/>
      <dgm:spPr/>
      <dgm:t>
        <a:bodyPr/>
        <a:lstStyle/>
        <a:p>
          <a:endParaRPr lang="en-US" sz="1800"/>
        </a:p>
      </dgm:t>
    </dgm:pt>
    <dgm:pt modelId="{C0863555-C7A7-457D-B4EE-6F33D2E73E33}" type="sibTrans" cxnId="{D61D311D-D83F-427B-8EAD-4879F35BEB14}">
      <dgm:prSet/>
      <dgm:spPr/>
      <dgm:t>
        <a:bodyPr/>
        <a:lstStyle/>
        <a:p>
          <a:endParaRPr lang="en-US" sz="1800"/>
        </a:p>
      </dgm:t>
    </dgm:pt>
    <dgm:pt modelId="{A34058BB-E008-45FD-906D-2B57ED21A5F1}">
      <dgm:prSet custT="1"/>
      <dgm:spPr/>
      <dgm:t>
        <a:bodyPr/>
        <a:lstStyle/>
        <a:p>
          <a:r>
            <a:rPr lang="en-US" sz="1600" dirty="0"/>
            <a:t>November 12, 2019, 2-4 p.m.	SWIP Meeting, Harford County</a:t>
          </a:r>
        </a:p>
      </dgm:t>
    </dgm:pt>
    <dgm:pt modelId="{4E99B4FA-28EF-4C1B-BF4C-D7A1C56EEA27}" type="parTrans" cxnId="{F1A0A04C-6463-4EC2-B45A-4443967495CD}">
      <dgm:prSet/>
      <dgm:spPr/>
      <dgm:t>
        <a:bodyPr/>
        <a:lstStyle/>
        <a:p>
          <a:endParaRPr lang="en-US" sz="1800"/>
        </a:p>
      </dgm:t>
    </dgm:pt>
    <dgm:pt modelId="{42B375C1-8562-41B3-9CD2-36241B737BC2}" type="sibTrans" cxnId="{F1A0A04C-6463-4EC2-B45A-4443967495CD}">
      <dgm:prSet/>
      <dgm:spPr/>
      <dgm:t>
        <a:bodyPr/>
        <a:lstStyle/>
        <a:p>
          <a:endParaRPr lang="en-US" sz="1800"/>
        </a:p>
      </dgm:t>
    </dgm:pt>
    <dgm:pt modelId="{E23F4658-A9E7-492C-BC35-FE3B7C6B3D77}">
      <dgm:prSet custT="1"/>
      <dgm:spPr/>
      <dgm:t>
        <a:bodyPr/>
        <a:lstStyle/>
        <a:p>
          <a:r>
            <a:rPr lang="en-US" sz="1600" dirty="0"/>
            <a:t>December 6, 2019, 1-4 p.m.	Skills Workshop #2</a:t>
          </a:r>
        </a:p>
      </dgm:t>
    </dgm:pt>
    <dgm:pt modelId="{28E22E7C-1395-4E14-A3BD-640B92DB81A7}" type="parTrans" cxnId="{861D36A5-AC5D-493E-BDEC-4700D826C2D3}">
      <dgm:prSet/>
      <dgm:spPr/>
      <dgm:t>
        <a:bodyPr/>
        <a:lstStyle/>
        <a:p>
          <a:endParaRPr lang="en-US" sz="1800"/>
        </a:p>
      </dgm:t>
    </dgm:pt>
    <dgm:pt modelId="{0041EC28-B510-4629-804F-5A0BADAA83A0}" type="sibTrans" cxnId="{861D36A5-AC5D-493E-BDEC-4700D826C2D3}">
      <dgm:prSet/>
      <dgm:spPr/>
      <dgm:t>
        <a:bodyPr/>
        <a:lstStyle/>
        <a:p>
          <a:endParaRPr lang="en-US" sz="1800"/>
        </a:p>
      </dgm:t>
    </dgm:pt>
    <dgm:pt modelId="{4F9DE8D8-6C3A-4046-ADA7-6E8ECB738D8D}">
      <dgm:prSet custT="1"/>
      <dgm:spPr/>
      <dgm:t>
        <a:bodyPr/>
        <a:lstStyle/>
        <a:p>
          <a:r>
            <a:rPr lang="en-US" sz="1600"/>
            <a:t>January 17, 2020, 1-4 p.m.	Skills Workshop #3</a:t>
          </a:r>
        </a:p>
      </dgm:t>
    </dgm:pt>
    <dgm:pt modelId="{3B797A4C-4CC1-4908-9FDE-0319ABF165E6}" type="parTrans" cxnId="{E5F13B87-22C3-4683-89D2-0BFD88861034}">
      <dgm:prSet/>
      <dgm:spPr/>
      <dgm:t>
        <a:bodyPr/>
        <a:lstStyle/>
        <a:p>
          <a:endParaRPr lang="en-US" sz="1800"/>
        </a:p>
      </dgm:t>
    </dgm:pt>
    <dgm:pt modelId="{D355303A-30B6-4FC5-8185-56F60470CD61}" type="sibTrans" cxnId="{E5F13B87-22C3-4683-89D2-0BFD88861034}">
      <dgm:prSet/>
      <dgm:spPr/>
      <dgm:t>
        <a:bodyPr/>
        <a:lstStyle/>
        <a:p>
          <a:endParaRPr lang="en-US" sz="1800"/>
        </a:p>
      </dgm:t>
    </dgm:pt>
    <dgm:pt modelId="{6B08AAB4-D1B3-45FA-9B19-586D0D5BA00B}">
      <dgm:prSet custT="1"/>
      <dgm:spPr/>
      <dgm:t>
        <a:bodyPr/>
        <a:lstStyle/>
        <a:p>
          <a:r>
            <a:rPr lang="en-US" sz="1600"/>
            <a:t>February 11, 2020, 2-4 p.m.	SWIP Meeting, Cecil County</a:t>
          </a:r>
        </a:p>
      </dgm:t>
    </dgm:pt>
    <dgm:pt modelId="{633872B2-7160-401F-B978-BE98A28EAAD2}" type="parTrans" cxnId="{91CF4B7B-021F-40B0-9884-102A2BD35959}">
      <dgm:prSet/>
      <dgm:spPr/>
      <dgm:t>
        <a:bodyPr/>
        <a:lstStyle/>
        <a:p>
          <a:endParaRPr lang="en-US" sz="1800"/>
        </a:p>
      </dgm:t>
    </dgm:pt>
    <dgm:pt modelId="{1F8E8A7E-1656-4238-91BC-BEF15647CFD9}" type="sibTrans" cxnId="{91CF4B7B-021F-40B0-9884-102A2BD35959}">
      <dgm:prSet/>
      <dgm:spPr/>
      <dgm:t>
        <a:bodyPr/>
        <a:lstStyle/>
        <a:p>
          <a:endParaRPr lang="en-US" sz="1800"/>
        </a:p>
      </dgm:t>
    </dgm:pt>
    <dgm:pt modelId="{3E4569A3-A9F4-4FFD-A5B1-F516532C8A84}">
      <dgm:prSet custT="1"/>
      <dgm:spPr/>
      <dgm:t>
        <a:bodyPr/>
        <a:lstStyle/>
        <a:p>
          <a:r>
            <a:rPr lang="en-US" sz="1600"/>
            <a:t>March 22, 2020, 1-4 p.m.	Skills Workshop #4</a:t>
          </a:r>
        </a:p>
      </dgm:t>
    </dgm:pt>
    <dgm:pt modelId="{DF4B489B-C62C-410A-BC23-51E5410FB168}" type="parTrans" cxnId="{F34C6B60-6448-4E00-8FE6-02B6254E2451}">
      <dgm:prSet/>
      <dgm:spPr/>
      <dgm:t>
        <a:bodyPr/>
        <a:lstStyle/>
        <a:p>
          <a:endParaRPr lang="en-US" sz="1800"/>
        </a:p>
      </dgm:t>
    </dgm:pt>
    <dgm:pt modelId="{B3D9103D-E48F-434E-94CE-17F32DF688AF}" type="sibTrans" cxnId="{F34C6B60-6448-4E00-8FE6-02B6254E2451}">
      <dgm:prSet/>
      <dgm:spPr/>
      <dgm:t>
        <a:bodyPr/>
        <a:lstStyle/>
        <a:p>
          <a:endParaRPr lang="en-US" sz="1800"/>
        </a:p>
      </dgm:t>
    </dgm:pt>
    <dgm:pt modelId="{B84BF519-B9D2-44F9-9BA0-1D33FD352FD5}">
      <dgm:prSet custT="1"/>
      <dgm:spPr/>
      <dgm:t>
        <a:bodyPr/>
        <a:lstStyle/>
        <a:p>
          <a:r>
            <a:rPr lang="en-US" sz="1600"/>
            <a:t>April 19, 2020, 1-3 p.m.		Cross Training for Staff</a:t>
          </a:r>
        </a:p>
      </dgm:t>
    </dgm:pt>
    <dgm:pt modelId="{82460032-D48D-4305-856A-265C418FFC1C}" type="parTrans" cxnId="{4037CF0F-0376-421F-A2B2-4BE27594D1B8}">
      <dgm:prSet/>
      <dgm:spPr/>
      <dgm:t>
        <a:bodyPr/>
        <a:lstStyle/>
        <a:p>
          <a:endParaRPr lang="en-US" sz="1800"/>
        </a:p>
      </dgm:t>
    </dgm:pt>
    <dgm:pt modelId="{21E0A42E-EC11-402E-AC3D-99D9518B0040}" type="sibTrans" cxnId="{4037CF0F-0376-421F-A2B2-4BE27594D1B8}">
      <dgm:prSet/>
      <dgm:spPr/>
      <dgm:t>
        <a:bodyPr/>
        <a:lstStyle/>
        <a:p>
          <a:endParaRPr lang="en-US" sz="1800"/>
        </a:p>
      </dgm:t>
    </dgm:pt>
    <dgm:pt modelId="{3FD79989-8CDA-49F7-A477-E8EB2E9345BF}">
      <dgm:prSet custT="1"/>
      <dgm:spPr/>
      <dgm:t>
        <a:bodyPr/>
        <a:lstStyle/>
        <a:p>
          <a:r>
            <a:rPr lang="en-US" sz="1600"/>
            <a:t>May 12, 2020, 2-4 p.m., 	SWIP Meeting, Harford County</a:t>
          </a:r>
        </a:p>
      </dgm:t>
    </dgm:pt>
    <dgm:pt modelId="{43439321-8DEC-4884-AE3D-03AF7C670635}" type="parTrans" cxnId="{C9D150E8-4627-4188-B891-5B4565B10B21}">
      <dgm:prSet/>
      <dgm:spPr/>
      <dgm:t>
        <a:bodyPr/>
        <a:lstStyle/>
        <a:p>
          <a:endParaRPr lang="en-US" sz="1800"/>
        </a:p>
      </dgm:t>
    </dgm:pt>
    <dgm:pt modelId="{F1BFDB92-6C7E-4857-A265-0895C07FCA91}" type="sibTrans" cxnId="{C9D150E8-4627-4188-B891-5B4565B10B21}">
      <dgm:prSet/>
      <dgm:spPr/>
      <dgm:t>
        <a:bodyPr/>
        <a:lstStyle/>
        <a:p>
          <a:endParaRPr lang="en-US" sz="1800"/>
        </a:p>
      </dgm:t>
    </dgm:pt>
    <dgm:pt modelId="{B263E697-FD69-44A1-97D1-32F0C5071B41}">
      <dgm:prSet custT="1"/>
      <dgm:spPr/>
      <dgm:t>
        <a:bodyPr/>
        <a:lstStyle/>
        <a:p>
          <a:r>
            <a:rPr lang="en-US" sz="1600" dirty="0"/>
            <a:t>June 21, 2020, 7 a.m.		Workforce Recognition at 				Annual Meeting</a:t>
          </a:r>
        </a:p>
      </dgm:t>
    </dgm:pt>
    <dgm:pt modelId="{F870561A-9884-4A88-AD6B-8D4AC1102326}" type="parTrans" cxnId="{AB282A0E-51E5-445D-8FC1-623303716AF5}">
      <dgm:prSet/>
      <dgm:spPr/>
      <dgm:t>
        <a:bodyPr/>
        <a:lstStyle/>
        <a:p>
          <a:endParaRPr lang="en-US" sz="1800"/>
        </a:p>
      </dgm:t>
    </dgm:pt>
    <dgm:pt modelId="{836133FD-568C-4775-8990-CE94CC87E771}" type="sibTrans" cxnId="{AB282A0E-51E5-445D-8FC1-623303716AF5}">
      <dgm:prSet/>
      <dgm:spPr/>
      <dgm:t>
        <a:bodyPr/>
        <a:lstStyle/>
        <a:p>
          <a:endParaRPr lang="en-US" sz="1800"/>
        </a:p>
      </dgm:t>
    </dgm:pt>
    <dgm:pt modelId="{9A604EED-03F3-4644-8897-924EADC515CE}">
      <dgm:prSet custT="1"/>
      <dgm:spPr/>
      <dgm:t>
        <a:bodyPr/>
        <a:lstStyle/>
        <a:p>
          <a:r>
            <a:rPr lang="en-US" sz="2400" dirty="0"/>
            <a:t>Topics for SWIP discussion</a:t>
          </a:r>
        </a:p>
      </dgm:t>
    </dgm:pt>
    <dgm:pt modelId="{7C8ACCF5-F90E-4380-9B7A-009F460267DC}" type="parTrans" cxnId="{B5A8FB71-831E-4ED3-8FA4-9114A649B4AE}">
      <dgm:prSet/>
      <dgm:spPr/>
      <dgm:t>
        <a:bodyPr/>
        <a:lstStyle/>
        <a:p>
          <a:endParaRPr lang="en-US" sz="1800"/>
        </a:p>
      </dgm:t>
    </dgm:pt>
    <dgm:pt modelId="{5FD8A6DB-9B89-424C-9F74-638AC9F6E2E6}" type="sibTrans" cxnId="{B5A8FB71-831E-4ED3-8FA4-9114A649B4AE}">
      <dgm:prSet/>
      <dgm:spPr/>
      <dgm:t>
        <a:bodyPr/>
        <a:lstStyle/>
        <a:p>
          <a:endParaRPr lang="en-US" sz="1800"/>
        </a:p>
      </dgm:t>
    </dgm:pt>
    <dgm:pt modelId="{1303E685-929C-49F8-80CB-95AF693646AD}">
      <dgm:prSet custT="1"/>
      <dgm:spPr/>
      <dgm:t>
        <a:bodyPr/>
        <a:lstStyle/>
        <a:p>
          <a:r>
            <a:rPr lang="en-US" sz="1600"/>
            <a:t>Youth services </a:t>
          </a:r>
        </a:p>
      </dgm:t>
    </dgm:pt>
    <dgm:pt modelId="{ED9CF940-B5B9-4ACB-80D0-14D5269F84EC}" type="parTrans" cxnId="{44182403-E833-43AE-B5BE-CA8C7B229786}">
      <dgm:prSet/>
      <dgm:spPr/>
      <dgm:t>
        <a:bodyPr/>
        <a:lstStyle/>
        <a:p>
          <a:endParaRPr lang="en-US" sz="1800"/>
        </a:p>
      </dgm:t>
    </dgm:pt>
    <dgm:pt modelId="{8FEB2C74-4884-4609-91DC-86DDA0187708}" type="sibTrans" cxnId="{44182403-E833-43AE-B5BE-CA8C7B229786}">
      <dgm:prSet/>
      <dgm:spPr/>
      <dgm:t>
        <a:bodyPr/>
        <a:lstStyle/>
        <a:p>
          <a:endParaRPr lang="en-US" sz="1800"/>
        </a:p>
      </dgm:t>
    </dgm:pt>
    <dgm:pt modelId="{27A7FC09-BE70-4D3E-8B3B-E1F128FBE747}">
      <dgm:prSet custT="1"/>
      <dgm:spPr/>
      <dgm:t>
        <a:bodyPr/>
        <a:lstStyle/>
        <a:p>
          <a:r>
            <a:rPr lang="en-US" sz="1600"/>
            <a:t>Financial literacy</a:t>
          </a:r>
        </a:p>
      </dgm:t>
    </dgm:pt>
    <dgm:pt modelId="{79E27EC9-7F7C-4FF2-8410-B452F5D742BB}" type="parTrans" cxnId="{012E5AC0-7941-4CA5-A35F-93012F00B5F6}">
      <dgm:prSet/>
      <dgm:spPr/>
      <dgm:t>
        <a:bodyPr/>
        <a:lstStyle/>
        <a:p>
          <a:endParaRPr lang="en-US" sz="1800"/>
        </a:p>
      </dgm:t>
    </dgm:pt>
    <dgm:pt modelId="{74E39B43-09A7-4809-AA57-E3EB916BFF45}" type="sibTrans" cxnId="{012E5AC0-7941-4CA5-A35F-93012F00B5F6}">
      <dgm:prSet/>
      <dgm:spPr/>
      <dgm:t>
        <a:bodyPr/>
        <a:lstStyle/>
        <a:p>
          <a:endParaRPr lang="en-US" sz="1800"/>
        </a:p>
      </dgm:t>
    </dgm:pt>
    <dgm:pt modelId="{2A28E3F2-855C-45CB-B6B7-BDFAD19F6EE4}">
      <dgm:prSet custT="1"/>
      <dgm:spPr/>
      <dgm:t>
        <a:bodyPr/>
        <a:lstStyle/>
        <a:p>
          <a:r>
            <a:rPr lang="en-US" sz="1600"/>
            <a:t>Industry panel</a:t>
          </a:r>
        </a:p>
      </dgm:t>
    </dgm:pt>
    <dgm:pt modelId="{E7B134FC-3ABD-4A17-A672-3352E881F59B}" type="parTrans" cxnId="{D5899D8C-9DAF-4559-AA2A-66F95A938B45}">
      <dgm:prSet/>
      <dgm:spPr/>
      <dgm:t>
        <a:bodyPr/>
        <a:lstStyle/>
        <a:p>
          <a:endParaRPr lang="en-US" sz="1800"/>
        </a:p>
      </dgm:t>
    </dgm:pt>
    <dgm:pt modelId="{88B16E74-72A5-491F-8BF4-0C58C6BEC0F7}" type="sibTrans" cxnId="{D5899D8C-9DAF-4559-AA2A-66F95A938B45}">
      <dgm:prSet/>
      <dgm:spPr/>
      <dgm:t>
        <a:bodyPr/>
        <a:lstStyle/>
        <a:p>
          <a:endParaRPr lang="en-US" sz="1800"/>
        </a:p>
      </dgm:t>
    </dgm:pt>
    <dgm:pt modelId="{D99A3363-7400-44E1-B4E2-96A90088A023}">
      <dgm:prSet custT="1"/>
      <dgm:spPr/>
      <dgm:t>
        <a:bodyPr/>
        <a:lstStyle/>
        <a:p>
          <a:r>
            <a:rPr lang="en-US" sz="1600"/>
            <a:t>Child care</a:t>
          </a:r>
        </a:p>
      </dgm:t>
    </dgm:pt>
    <dgm:pt modelId="{C558DC92-E806-4545-85B8-3E177DDA366F}" type="parTrans" cxnId="{1C190EB7-4BBF-43D7-B716-E002C378768E}">
      <dgm:prSet/>
      <dgm:spPr/>
      <dgm:t>
        <a:bodyPr/>
        <a:lstStyle/>
        <a:p>
          <a:endParaRPr lang="en-US" sz="1800"/>
        </a:p>
      </dgm:t>
    </dgm:pt>
    <dgm:pt modelId="{CC67F9E0-D3B5-4ECF-B6F1-373541342F87}" type="sibTrans" cxnId="{1C190EB7-4BBF-43D7-B716-E002C378768E}">
      <dgm:prSet/>
      <dgm:spPr/>
      <dgm:t>
        <a:bodyPr/>
        <a:lstStyle/>
        <a:p>
          <a:endParaRPr lang="en-US" sz="1800"/>
        </a:p>
      </dgm:t>
    </dgm:pt>
    <dgm:pt modelId="{94B8F35C-3634-944F-AB2A-609A01707EA6}" type="pres">
      <dgm:prSet presAssocID="{B3EF19DC-3A2B-4049-9AD7-646D871829BA}" presName="linear" presStyleCnt="0">
        <dgm:presLayoutVars>
          <dgm:dir/>
          <dgm:animLvl val="lvl"/>
          <dgm:resizeHandles val="exact"/>
        </dgm:presLayoutVars>
      </dgm:prSet>
      <dgm:spPr/>
    </dgm:pt>
    <dgm:pt modelId="{B560D0AC-97A7-8D4B-8AC5-BE4A7D4DC488}" type="pres">
      <dgm:prSet presAssocID="{34D75319-78DD-423F-86BF-677F11F8DCE5}" presName="parentLin" presStyleCnt="0"/>
      <dgm:spPr/>
    </dgm:pt>
    <dgm:pt modelId="{6111E2DD-A41D-2443-A38C-B37BF2521CC0}" type="pres">
      <dgm:prSet presAssocID="{34D75319-78DD-423F-86BF-677F11F8DCE5}" presName="parentLeftMargin" presStyleLbl="node1" presStyleIdx="0" presStyleCnt="2"/>
      <dgm:spPr/>
    </dgm:pt>
    <dgm:pt modelId="{B0D845E6-E15E-9846-954D-87987F5DF59C}" type="pres">
      <dgm:prSet presAssocID="{34D75319-78DD-423F-86BF-677F11F8DCE5}" presName="parentText" presStyleLbl="node1" presStyleIdx="0" presStyleCnt="2" custLinFactNeighborY="-3520">
        <dgm:presLayoutVars>
          <dgm:chMax val="0"/>
          <dgm:bulletEnabled val="1"/>
        </dgm:presLayoutVars>
      </dgm:prSet>
      <dgm:spPr/>
    </dgm:pt>
    <dgm:pt modelId="{B66AF162-D0F3-6244-83A2-E62CC696D7FE}" type="pres">
      <dgm:prSet presAssocID="{34D75319-78DD-423F-86BF-677F11F8DCE5}" presName="negativeSpace" presStyleCnt="0"/>
      <dgm:spPr/>
    </dgm:pt>
    <dgm:pt modelId="{69CBBD12-B63B-3A4F-ACD7-D2DF1756F937}" type="pres">
      <dgm:prSet presAssocID="{34D75319-78DD-423F-86BF-677F11F8DCE5}" presName="childText" presStyleLbl="conFgAcc1" presStyleIdx="0" presStyleCnt="2">
        <dgm:presLayoutVars>
          <dgm:bulletEnabled val="1"/>
        </dgm:presLayoutVars>
      </dgm:prSet>
      <dgm:spPr/>
    </dgm:pt>
    <dgm:pt modelId="{6DB3EA33-3B02-294D-A21B-6FCC5D1065A3}" type="pres">
      <dgm:prSet presAssocID="{E8948FBC-79B7-4B34-BDFE-2C3EF2FA5224}" presName="spaceBetweenRectangles" presStyleCnt="0"/>
      <dgm:spPr/>
    </dgm:pt>
    <dgm:pt modelId="{AD62714C-542E-604C-B65F-C484BC782DEB}" type="pres">
      <dgm:prSet presAssocID="{9A604EED-03F3-4644-8897-924EADC515CE}" presName="parentLin" presStyleCnt="0"/>
      <dgm:spPr/>
    </dgm:pt>
    <dgm:pt modelId="{89D1F055-9306-1F46-855B-9312FCBA9AA7}" type="pres">
      <dgm:prSet presAssocID="{9A604EED-03F3-4644-8897-924EADC515CE}" presName="parentLeftMargin" presStyleLbl="node1" presStyleIdx="0" presStyleCnt="2"/>
      <dgm:spPr/>
    </dgm:pt>
    <dgm:pt modelId="{E0D266BF-7870-A548-9A96-84A62BB73AB8}" type="pres">
      <dgm:prSet presAssocID="{9A604EED-03F3-4644-8897-924EADC515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19729F-BA29-D64E-8DE3-A16EE42055AE}" type="pres">
      <dgm:prSet presAssocID="{9A604EED-03F3-4644-8897-924EADC515CE}" presName="negativeSpace" presStyleCnt="0"/>
      <dgm:spPr/>
    </dgm:pt>
    <dgm:pt modelId="{EB6CDA32-B287-EB4F-9973-DB6DD6DCDBB2}" type="pres">
      <dgm:prSet presAssocID="{9A604EED-03F3-4644-8897-924EADC515C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4182403-E833-43AE-B5BE-CA8C7B229786}" srcId="{9A604EED-03F3-4644-8897-924EADC515CE}" destId="{1303E685-929C-49F8-80CB-95AF693646AD}" srcOrd="0" destOrd="0" parTransId="{ED9CF940-B5B9-4ACB-80D0-14D5269F84EC}" sibTransId="{8FEB2C74-4884-4609-91DC-86DDA0187708}"/>
    <dgm:cxn modelId="{AB282A0E-51E5-445D-8FC1-623303716AF5}" srcId="{34D75319-78DD-423F-86BF-677F11F8DCE5}" destId="{B263E697-FD69-44A1-97D1-32F0C5071B41}" srcOrd="10" destOrd="0" parTransId="{F870561A-9884-4A88-AD6B-8D4AC1102326}" sibTransId="{836133FD-568C-4775-8990-CE94CC87E771}"/>
    <dgm:cxn modelId="{4037CF0F-0376-421F-A2B2-4BE27594D1B8}" srcId="{34D75319-78DD-423F-86BF-677F11F8DCE5}" destId="{B84BF519-B9D2-44F9-9BA0-1D33FD352FD5}" srcOrd="8" destOrd="0" parTransId="{82460032-D48D-4305-856A-265C418FFC1C}" sibTransId="{21E0A42E-EC11-402E-AC3D-99D9518B0040}"/>
    <dgm:cxn modelId="{D61D311D-D83F-427B-8EAD-4879F35BEB14}" srcId="{34D75319-78DD-423F-86BF-677F11F8DCE5}" destId="{EA354669-529A-4AE1-9026-E1D2DE9F56BF}" srcOrd="2" destOrd="0" parTransId="{ECFE0DA5-4DFC-42EA-8910-B1CC9CE2115F}" sibTransId="{C0863555-C7A7-457D-B4EE-6F33D2E73E33}"/>
    <dgm:cxn modelId="{AC738A22-1C22-3C48-BB09-791BC86B1E5C}" type="presOf" srcId="{27A7FC09-BE70-4D3E-8B3B-E1F128FBE747}" destId="{EB6CDA32-B287-EB4F-9973-DB6DD6DCDBB2}" srcOrd="0" destOrd="1" presId="urn:microsoft.com/office/officeart/2005/8/layout/list1"/>
    <dgm:cxn modelId="{810CA124-45B4-5047-962F-48EB5430D2CB}" type="presOf" srcId="{EA354669-529A-4AE1-9026-E1D2DE9F56BF}" destId="{69CBBD12-B63B-3A4F-ACD7-D2DF1756F937}" srcOrd="0" destOrd="2" presId="urn:microsoft.com/office/officeart/2005/8/layout/list1"/>
    <dgm:cxn modelId="{6DDCC62F-4A4D-9043-A00C-E8F7A87EBCD6}" type="presOf" srcId="{9A604EED-03F3-4644-8897-924EADC515CE}" destId="{89D1F055-9306-1F46-855B-9312FCBA9AA7}" srcOrd="0" destOrd="0" presId="urn:microsoft.com/office/officeart/2005/8/layout/list1"/>
    <dgm:cxn modelId="{17335331-DDC0-8E4D-953D-BCC40EB0CE72}" type="presOf" srcId="{B263E697-FD69-44A1-97D1-32F0C5071B41}" destId="{69CBBD12-B63B-3A4F-ACD7-D2DF1756F937}" srcOrd="0" destOrd="10" presId="urn:microsoft.com/office/officeart/2005/8/layout/list1"/>
    <dgm:cxn modelId="{702BCD36-23CF-B748-8BF8-2F877A90932B}" type="presOf" srcId="{75E76235-95EC-4071-AB0C-BBACF827061F}" destId="{69CBBD12-B63B-3A4F-ACD7-D2DF1756F937}" srcOrd="0" destOrd="0" presId="urn:microsoft.com/office/officeart/2005/8/layout/list1"/>
    <dgm:cxn modelId="{40D6453F-0A9B-4A5D-BC77-2DB7591B6DC9}" srcId="{34D75319-78DD-423F-86BF-677F11F8DCE5}" destId="{75E76235-95EC-4071-AB0C-BBACF827061F}" srcOrd="0" destOrd="0" parTransId="{12B56694-773E-4BDA-8E46-F1888759853D}" sibTransId="{2703E5C5-92C0-4715-9EE5-849062C98D31}"/>
    <dgm:cxn modelId="{CF0E523F-4BE1-CA4F-A8D9-4F01EA61EACD}" type="presOf" srcId="{2A28E3F2-855C-45CB-B6B7-BDFAD19F6EE4}" destId="{EB6CDA32-B287-EB4F-9973-DB6DD6DCDBB2}" srcOrd="0" destOrd="2" presId="urn:microsoft.com/office/officeart/2005/8/layout/list1"/>
    <dgm:cxn modelId="{FC664141-D846-834A-8902-3A99C537A5D3}" type="presOf" srcId="{1303E685-929C-49F8-80CB-95AF693646AD}" destId="{EB6CDA32-B287-EB4F-9973-DB6DD6DCDBB2}" srcOrd="0" destOrd="0" presId="urn:microsoft.com/office/officeart/2005/8/layout/list1"/>
    <dgm:cxn modelId="{F1A0A04C-6463-4EC2-B45A-4443967495CD}" srcId="{34D75319-78DD-423F-86BF-677F11F8DCE5}" destId="{A34058BB-E008-45FD-906D-2B57ED21A5F1}" srcOrd="3" destOrd="0" parTransId="{4E99B4FA-28EF-4C1B-BF4C-D7A1C56EEA27}" sibTransId="{42B375C1-8562-41B3-9CD2-36241B737BC2}"/>
    <dgm:cxn modelId="{F34C6B60-6448-4E00-8FE6-02B6254E2451}" srcId="{34D75319-78DD-423F-86BF-677F11F8DCE5}" destId="{3E4569A3-A9F4-4FFD-A5B1-F516532C8A84}" srcOrd="7" destOrd="0" parTransId="{DF4B489B-C62C-410A-BC23-51E5410FB168}" sibTransId="{B3D9103D-E48F-434E-94CE-17F32DF688AF}"/>
    <dgm:cxn modelId="{3905A665-490B-C94B-B239-C4386ACF57FF}" type="presOf" srcId="{B3EF19DC-3A2B-4049-9AD7-646D871829BA}" destId="{94B8F35C-3634-944F-AB2A-609A01707EA6}" srcOrd="0" destOrd="0" presId="urn:microsoft.com/office/officeart/2005/8/layout/list1"/>
    <dgm:cxn modelId="{B986F66E-7BEB-B840-8A7F-7D1FAED83334}" type="presOf" srcId="{3FD79989-8CDA-49F7-A477-E8EB2E9345BF}" destId="{69CBBD12-B63B-3A4F-ACD7-D2DF1756F937}" srcOrd="0" destOrd="9" presId="urn:microsoft.com/office/officeart/2005/8/layout/list1"/>
    <dgm:cxn modelId="{B5A8FB71-831E-4ED3-8FA4-9114A649B4AE}" srcId="{B3EF19DC-3A2B-4049-9AD7-646D871829BA}" destId="{9A604EED-03F3-4644-8897-924EADC515CE}" srcOrd="1" destOrd="0" parTransId="{7C8ACCF5-F90E-4380-9B7A-009F460267DC}" sibTransId="{5FD8A6DB-9B89-424C-9F74-638AC9F6E2E6}"/>
    <dgm:cxn modelId="{D93ED279-9FFD-47AB-84EE-A05DEB1F06F7}" srcId="{34D75319-78DD-423F-86BF-677F11F8DCE5}" destId="{F34095C4-5C4C-4DE7-B8FB-CEE90B25F84B}" srcOrd="1" destOrd="0" parTransId="{E2E75EE0-EA30-4794-B6C9-6473FAEDC9FC}" sibTransId="{38B853D0-CB01-473D-9B1E-FCC1AD072F9F}"/>
    <dgm:cxn modelId="{91CF4B7B-021F-40B0-9884-102A2BD35959}" srcId="{34D75319-78DD-423F-86BF-677F11F8DCE5}" destId="{6B08AAB4-D1B3-45FA-9B19-586D0D5BA00B}" srcOrd="6" destOrd="0" parTransId="{633872B2-7160-401F-B978-BE98A28EAAD2}" sibTransId="{1F8E8A7E-1656-4238-91BC-BEF15647CFD9}"/>
    <dgm:cxn modelId="{E5F13B87-22C3-4683-89D2-0BFD88861034}" srcId="{34D75319-78DD-423F-86BF-677F11F8DCE5}" destId="{4F9DE8D8-6C3A-4046-ADA7-6E8ECB738D8D}" srcOrd="5" destOrd="0" parTransId="{3B797A4C-4CC1-4908-9FDE-0319ABF165E6}" sibTransId="{D355303A-30B6-4FC5-8185-56F60470CD61}"/>
    <dgm:cxn modelId="{D5899D8C-9DAF-4559-AA2A-66F95A938B45}" srcId="{9A604EED-03F3-4644-8897-924EADC515CE}" destId="{2A28E3F2-855C-45CB-B6B7-BDFAD19F6EE4}" srcOrd="2" destOrd="0" parTransId="{E7B134FC-3ABD-4A17-A672-3352E881F59B}" sibTransId="{88B16E74-72A5-491F-8BF4-0C58C6BEC0F7}"/>
    <dgm:cxn modelId="{E0349895-6C24-C949-BA7B-9A5F12E456F6}" type="presOf" srcId="{34D75319-78DD-423F-86BF-677F11F8DCE5}" destId="{6111E2DD-A41D-2443-A38C-B37BF2521CC0}" srcOrd="0" destOrd="0" presId="urn:microsoft.com/office/officeart/2005/8/layout/list1"/>
    <dgm:cxn modelId="{496C4D97-6FB6-0F49-AC36-9E901A00D8E0}" type="presOf" srcId="{4F9DE8D8-6C3A-4046-ADA7-6E8ECB738D8D}" destId="{69CBBD12-B63B-3A4F-ACD7-D2DF1756F937}" srcOrd="0" destOrd="5" presId="urn:microsoft.com/office/officeart/2005/8/layout/list1"/>
    <dgm:cxn modelId="{861D36A5-AC5D-493E-BDEC-4700D826C2D3}" srcId="{34D75319-78DD-423F-86BF-677F11F8DCE5}" destId="{E23F4658-A9E7-492C-BC35-FE3B7C6B3D77}" srcOrd="4" destOrd="0" parTransId="{28E22E7C-1395-4E14-A3BD-640B92DB81A7}" sibTransId="{0041EC28-B510-4629-804F-5A0BADAA83A0}"/>
    <dgm:cxn modelId="{3216F1AA-804F-D247-B28E-CE3679B8E842}" type="presOf" srcId="{D99A3363-7400-44E1-B4E2-96A90088A023}" destId="{EB6CDA32-B287-EB4F-9973-DB6DD6DCDBB2}" srcOrd="0" destOrd="3" presId="urn:microsoft.com/office/officeart/2005/8/layout/list1"/>
    <dgm:cxn modelId="{1C190EB7-4BBF-43D7-B716-E002C378768E}" srcId="{9A604EED-03F3-4644-8897-924EADC515CE}" destId="{D99A3363-7400-44E1-B4E2-96A90088A023}" srcOrd="3" destOrd="0" parTransId="{C558DC92-E806-4545-85B8-3E177DDA366F}" sibTransId="{CC67F9E0-D3B5-4ECF-B6F1-373541342F87}"/>
    <dgm:cxn modelId="{052784B8-786E-B546-BF90-859212491AF8}" type="presOf" srcId="{3E4569A3-A9F4-4FFD-A5B1-F516532C8A84}" destId="{69CBBD12-B63B-3A4F-ACD7-D2DF1756F937}" srcOrd="0" destOrd="7" presId="urn:microsoft.com/office/officeart/2005/8/layout/list1"/>
    <dgm:cxn modelId="{012E5AC0-7941-4CA5-A35F-93012F00B5F6}" srcId="{9A604EED-03F3-4644-8897-924EADC515CE}" destId="{27A7FC09-BE70-4D3E-8B3B-E1F128FBE747}" srcOrd="1" destOrd="0" parTransId="{79E27EC9-7F7C-4FF2-8410-B452F5D742BB}" sibTransId="{74E39B43-09A7-4809-AA57-E3EB916BFF45}"/>
    <dgm:cxn modelId="{052E18CB-78DC-9C49-90F0-B8F170F6AAA7}" type="presOf" srcId="{34D75319-78DD-423F-86BF-677F11F8DCE5}" destId="{B0D845E6-E15E-9846-954D-87987F5DF59C}" srcOrd="1" destOrd="0" presId="urn:microsoft.com/office/officeart/2005/8/layout/list1"/>
    <dgm:cxn modelId="{BE4C98E3-156E-3345-BF59-5610F289D639}" type="presOf" srcId="{9A604EED-03F3-4644-8897-924EADC515CE}" destId="{E0D266BF-7870-A548-9A96-84A62BB73AB8}" srcOrd="1" destOrd="0" presId="urn:microsoft.com/office/officeart/2005/8/layout/list1"/>
    <dgm:cxn modelId="{C9D150E8-4627-4188-B891-5B4565B10B21}" srcId="{34D75319-78DD-423F-86BF-677F11F8DCE5}" destId="{3FD79989-8CDA-49F7-A477-E8EB2E9345BF}" srcOrd="9" destOrd="0" parTransId="{43439321-8DEC-4884-AE3D-03AF7C670635}" sibTransId="{F1BFDB92-6C7E-4857-A265-0895C07FCA91}"/>
    <dgm:cxn modelId="{307C61EB-7FD3-B24C-8F08-7BB94F23BFF0}" type="presOf" srcId="{6B08AAB4-D1B3-45FA-9B19-586D0D5BA00B}" destId="{69CBBD12-B63B-3A4F-ACD7-D2DF1756F937}" srcOrd="0" destOrd="6" presId="urn:microsoft.com/office/officeart/2005/8/layout/list1"/>
    <dgm:cxn modelId="{D937FDEC-A072-FD4D-B680-99C092D70BF3}" type="presOf" srcId="{E23F4658-A9E7-492C-BC35-FE3B7C6B3D77}" destId="{69CBBD12-B63B-3A4F-ACD7-D2DF1756F937}" srcOrd="0" destOrd="4" presId="urn:microsoft.com/office/officeart/2005/8/layout/list1"/>
    <dgm:cxn modelId="{3E3388F7-9EEE-C04D-AFAA-8F73AE6FD84F}" type="presOf" srcId="{B84BF519-B9D2-44F9-9BA0-1D33FD352FD5}" destId="{69CBBD12-B63B-3A4F-ACD7-D2DF1756F937}" srcOrd="0" destOrd="8" presId="urn:microsoft.com/office/officeart/2005/8/layout/list1"/>
    <dgm:cxn modelId="{C034F6F7-6BA4-9B48-965E-8F5AECE29D85}" type="presOf" srcId="{A34058BB-E008-45FD-906D-2B57ED21A5F1}" destId="{69CBBD12-B63B-3A4F-ACD7-D2DF1756F937}" srcOrd="0" destOrd="3" presId="urn:microsoft.com/office/officeart/2005/8/layout/list1"/>
    <dgm:cxn modelId="{2C0A33FC-A349-4A4F-BA02-A3A91E55388C}" srcId="{B3EF19DC-3A2B-4049-9AD7-646D871829BA}" destId="{34D75319-78DD-423F-86BF-677F11F8DCE5}" srcOrd="0" destOrd="0" parTransId="{91319546-26B0-46C3-AB22-A1E75C4761C9}" sibTransId="{E8948FBC-79B7-4B34-BDFE-2C3EF2FA5224}"/>
    <dgm:cxn modelId="{94EEF1FF-F276-B44D-A98B-C38A819351A4}" type="presOf" srcId="{F34095C4-5C4C-4DE7-B8FB-CEE90B25F84B}" destId="{69CBBD12-B63B-3A4F-ACD7-D2DF1756F937}" srcOrd="0" destOrd="1" presId="urn:microsoft.com/office/officeart/2005/8/layout/list1"/>
    <dgm:cxn modelId="{69D618B8-9E0E-8F4C-ADF5-7108BDAFBCC6}" type="presParOf" srcId="{94B8F35C-3634-944F-AB2A-609A01707EA6}" destId="{B560D0AC-97A7-8D4B-8AC5-BE4A7D4DC488}" srcOrd="0" destOrd="0" presId="urn:microsoft.com/office/officeart/2005/8/layout/list1"/>
    <dgm:cxn modelId="{95BF2F17-3B0F-D549-85CF-D3D4E804A868}" type="presParOf" srcId="{B560D0AC-97A7-8D4B-8AC5-BE4A7D4DC488}" destId="{6111E2DD-A41D-2443-A38C-B37BF2521CC0}" srcOrd="0" destOrd="0" presId="urn:microsoft.com/office/officeart/2005/8/layout/list1"/>
    <dgm:cxn modelId="{86963011-63A1-3948-8FCD-F0F69DC7C1A7}" type="presParOf" srcId="{B560D0AC-97A7-8D4B-8AC5-BE4A7D4DC488}" destId="{B0D845E6-E15E-9846-954D-87987F5DF59C}" srcOrd="1" destOrd="0" presId="urn:microsoft.com/office/officeart/2005/8/layout/list1"/>
    <dgm:cxn modelId="{E548CE67-B21E-E643-8BD0-39094F299DF5}" type="presParOf" srcId="{94B8F35C-3634-944F-AB2A-609A01707EA6}" destId="{B66AF162-D0F3-6244-83A2-E62CC696D7FE}" srcOrd="1" destOrd="0" presId="urn:microsoft.com/office/officeart/2005/8/layout/list1"/>
    <dgm:cxn modelId="{13E74F24-DCD9-D943-8DA5-5F1347FB4314}" type="presParOf" srcId="{94B8F35C-3634-944F-AB2A-609A01707EA6}" destId="{69CBBD12-B63B-3A4F-ACD7-D2DF1756F937}" srcOrd="2" destOrd="0" presId="urn:microsoft.com/office/officeart/2005/8/layout/list1"/>
    <dgm:cxn modelId="{F43DA7A9-B5F4-834C-9324-3F2D471E4352}" type="presParOf" srcId="{94B8F35C-3634-944F-AB2A-609A01707EA6}" destId="{6DB3EA33-3B02-294D-A21B-6FCC5D1065A3}" srcOrd="3" destOrd="0" presId="urn:microsoft.com/office/officeart/2005/8/layout/list1"/>
    <dgm:cxn modelId="{CE8B9F90-F068-E94F-B4D6-CE15D0A22645}" type="presParOf" srcId="{94B8F35C-3634-944F-AB2A-609A01707EA6}" destId="{AD62714C-542E-604C-B65F-C484BC782DEB}" srcOrd="4" destOrd="0" presId="urn:microsoft.com/office/officeart/2005/8/layout/list1"/>
    <dgm:cxn modelId="{2198B517-E0EC-5748-9094-9F152FEA13CC}" type="presParOf" srcId="{AD62714C-542E-604C-B65F-C484BC782DEB}" destId="{89D1F055-9306-1F46-855B-9312FCBA9AA7}" srcOrd="0" destOrd="0" presId="urn:microsoft.com/office/officeart/2005/8/layout/list1"/>
    <dgm:cxn modelId="{55FB940A-16A1-AC40-9A92-D1984ED22068}" type="presParOf" srcId="{AD62714C-542E-604C-B65F-C484BC782DEB}" destId="{E0D266BF-7870-A548-9A96-84A62BB73AB8}" srcOrd="1" destOrd="0" presId="urn:microsoft.com/office/officeart/2005/8/layout/list1"/>
    <dgm:cxn modelId="{3D423B47-97A6-494E-B461-E52E7EEEFF96}" type="presParOf" srcId="{94B8F35C-3634-944F-AB2A-609A01707EA6}" destId="{4019729F-BA29-D64E-8DE3-A16EE42055AE}" srcOrd="5" destOrd="0" presId="urn:microsoft.com/office/officeart/2005/8/layout/list1"/>
    <dgm:cxn modelId="{154F8045-620A-134A-BFAA-E1C2ABFED6A1}" type="presParOf" srcId="{94B8F35C-3634-944F-AB2A-609A01707EA6}" destId="{EB6CDA32-B287-EB4F-9973-DB6DD6DCDB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BD12-B63B-3A4F-ACD7-D2DF1756F937}">
      <dsp:nvSpPr>
        <dsp:cNvPr id="0" name=""/>
        <dsp:cNvSpPr/>
      </dsp:nvSpPr>
      <dsp:spPr>
        <a:xfrm>
          <a:off x="0" y="376554"/>
          <a:ext cx="6513603" cy="370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August 13, 2019, 2-4 p.m.	SWIP Meeting, Cecil County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September 20, 2019, 1-4 p.m.	Skills Workshop #1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October 25, 2019, 1-3:00 p.m. 	Cross-Training for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November 12, 2019, 2-4 p.m.	SWIP Meeting, Harford County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December 6, 2019, 1-4 p.m.	Skills Workshop #2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January 17, 2020, 1-4 p.m.	Skills Workshop #3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February 11, 2020, 2-4 p.m.	SWIP Meeting, Cecil County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March 22, 2020, 1-4 p.m.	Skills Workshop #4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April 19, 2020, 1-3 p.m.		Cross Training for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May 12, 2020, 2-4 p.m., 	SWIP Meeting, Harford County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June 21, 2020, 7 a.m.		Workforce Recognition at 				Annual Meeting</a:t>
          </a:r>
        </a:p>
      </dsp:txBody>
      <dsp:txXfrm>
        <a:off x="0" y="376554"/>
        <a:ext cx="6513603" cy="3704400"/>
      </dsp:txXfrm>
    </dsp:sp>
    <dsp:sp modelId="{B0D845E6-E15E-9846-954D-87987F5DF59C}">
      <dsp:nvSpPr>
        <dsp:cNvPr id="0" name=""/>
        <dsp:cNvSpPr/>
      </dsp:nvSpPr>
      <dsp:spPr>
        <a:xfrm>
          <a:off x="325680" y="0"/>
          <a:ext cx="4559522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FY2020 Calendar</a:t>
          </a:r>
        </a:p>
      </dsp:txBody>
      <dsp:txXfrm>
        <a:off x="360265" y="34585"/>
        <a:ext cx="4490352" cy="639310"/>
      </dsp:txXfrm>
    </dsp:sp>
    <dsp:sp modelId="{EB6CDA32-B287-EB4F-9973-DB6DD6DCDBB2}">
      <dsp:nvSpPr>
        <dsp:cNvPr id="0" name=""/>
        <dsp:cNvSpPr/>
      </dsp:nvSpPr>
      <dsp:spPr>
        <a:xfrm>
          <a:off x="0" y="4564794"/>
          <a:ext cx="6513603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99872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Youth services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Financial literacy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Industry panel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Child care</a:t>
          </a:r>
        </a:p>
      </dsp:txBody>
      <dsp:txXfrm>
        <a:off x="0" y="4564794"/>
        <a:ext cx="6513603" cy="1625400"/>
      </dsp:txXfrm>
    </dsp:sp>
    <dsp:sp modelId="{E0D266BF-7870-A548-9A96-84A62BB73AB8}">
      <dsp:nvSpPr>
        <dsp:cNvPr id="0" name=""/>
        <dsp:cNvSpPr/>
      </dsp:nvSpPr>
      <dsp:spPr>
        <a:xfrm>
          <a:off x="325680" y="4210554"/>
          <a:ext cx="4559522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Topics for SWIP discussion</a:t>
          </a:r>
        </a:p>
      </dsp:txBody>
      <dsp:txXfrm>
        <a:off x="360265" y="4245139"/>
        <a:ext cx="449035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2B434-2E09-624D-89C1-E3F1E69090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FCDF1-915F-7D4B-A24B-7FAA5BE1FE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7EC8C-3EAA-1B44-9A2E-C14A0E80C987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11B58-0F16-7046-A8A1-137FA5C1C4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41979-9A32-A140-9B5D-44B21604E1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875D-C737-D745-A29D-33886A6F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27D5C-28F0-AD48-A7DF-1081CDB49276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CDD9-886B-F24C-997F-45FA8895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3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6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9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SWN Job Centers</a:t>
            </a:r>
          </a:p>
          <a:p>
            <a:r>
              <a:rPr lang="en-US" dirty="0"/>
              <a:t>Youth</a:t>
            </a:r>
          </a:p>
          <a:p>
            <a:r>
              <a:rPr lang="en-US" dirty="0"/>
              <a:t>Business Services</a:t>
            </a:r>
          </a:p>
          <a:p>
            <a:r>
              <a:rPr lang="en-US" dirty="0"/>
              <a:t>DORS</a:t>
            </a:r>
          </a:p>
          <a:p>
            <a:r>
              <a:rPr lang="en-US" dirty="0"/>
              <a:t>HCC</a:t>
            </a:r>
          </a:p>
          <a:p>
            <a:r>
              <a:rPr lang="en-US" dirty="0"/>
              <a:t>Cecil</a:t>
            </a:r>
          </a:p>
          <a:p>
            <a:r>
              <a:rPr lang="en-US" dirty="0"/>
              <a:t>DLLR</a:t>
            </a:r>
          </a:p>
          <a:p>
            <a:r>
              <a:rPr lang="en-US" dirty="0"/>
              <a:t>DSS – Harford, Cecil</a:t>
            </a:r>
          </a:p>
          <a:p>
            <a:r>
              <a:rPr lang="en-US" dirty="0"/>
              <a:t>SSA-I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Objective is to create strategy- and decision-making cohort to guide workforce system resources and initiatives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Biannual meetings in August and February that coincide with MOU renewal cycle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Asked for input on resource allocation process and attendant benefits: Are you getting valuable bang for your buck?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CDD9-886B-F24C-997F-45FA88958B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3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883F-4852-6646-A268-611737F4B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64B3-9180-2941-9067-C2579214C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816E6-D761-254D-AB86-6A7EE8D8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15E7-F246-F24D-907E-5935A6B5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2C78-3B35-7941-A523-C4B7EDB1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55B-ED80-0247-8C97-15C03D07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1261-3E46-1B46-B142-394A54AB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508E3-3A55-3B4E-999A-C8795F39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59377-8E53-A242-91B2-14C56639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B6A87-264F-0544-9A39-7118D178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21A0-BEEF-9E47-B974-D47F720E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CB674-7C0A-A941-95AF-E155777C8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3135-281F-5A4B-BFC1-AEA5496A2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A05AC-5DA8-E444-AED0-8E1CFBA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1B4D-9051-4E4E-B979-53AA4CC5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1D28-C348-9841-BEC0-A532141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5569-416E-E648-A64C-F7E906DF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AB39-9B50-4741-BBB5-D38AD9D82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5877-FEB1-4546-9168-3C4B2A9E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5FF2-55AA-4D44-818E-D7B71214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11B9-5E26-E440-A91B-64B25889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6B26-BD89-4A4C-9C22-2282784B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15C9F-A37C-EE42-A805-7D32B2BE6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E2BF7-ED30-4C48-95B7-6D5753F9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8013-6EBA-B94C-A04A-5D60026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73C5-7447-2747-8280-594F0966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B5A0-8100-594F-90AD-6320AC05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AC17-D3ED-6048-BAF7-1D7FE4E6D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BFBD6-DA2A-C946-AD8F-A3A8C3E27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BA618-4E83-F442-89FA-74558A17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F04C5-C8F9-6C46-8B68-902BC20C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52525-1147-9E4C-AC89-E4FF39D4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6D13-C6B8-3246-A9FE-F6A13022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31EB4-F9E5-FC4A-9002-A1277FC0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507DD-B69A-0A4D-95BA-0FBFEDB09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F67F7-C35A-774B-B126-5C84D3A14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2F3DC-0636-2F47-8033-C79289CB0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538A-5CD0-6D4A-B730-0AE65806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D0124-4664-1446-9169-E25AA40D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FCD22-32BE-C344-BE81-25966BD6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BFD6-FC59-E943-B433-3D5DC134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C700F-1179-124E-A9C4-4296FE1F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4591F-CA82-DB46-BD24-E7367896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4FEE3-9580-8C4B-B27B-E8BFC085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D6A19-79EA-7E43-AE85-D76C785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531D3-47A9-9145-8272-DA811A6E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DEB20-8071-7A46-A474-DEBF7070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D0E2-8A9E-854F-A96E-3C6146E9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1926-09E9-3245-B9FA-67C7C931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D9B37-5BFC-6E4B-BB54-0BB1CF8C0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707A4-CB69-2C40-B6BC-3B96F408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80F7F-ECD8-2D49-94D7-EF8BC2D3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D7731-02DB-9044-B762-005BC555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6CA5-2928-FF48-9E11-EA41FBA4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9769-9F69-774F-A603-96AD739BA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C0687-BECE-574F-908A-E8D41B94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B61E2-B5F8-AF49-89ED-3F4D19AC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7A019-AB52-8847-B19A-1C2267E4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A544-9FCD-1140-AABE-1308448A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2D401-07CC-634B-AE14-DB9A1BEA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C52B-2F44-AA4F-BD92-4D7CBF227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88BF-200D-E342-80A3-209907EEE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F1B9-6477-A74F-8CB2-581FC292E9BF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02573-A379-9244-96F6-41D00C389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4B3CD-DB14-BB46-87C0-4CBCF246E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343A-4694-B84B-A5BE-50B94046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oapartner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oapartners.com/wioa-partner-referral-for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oapartners.com/weld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D8D74-AD5E-AE44-B427-8C842F56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4200" b="1" dirty="0">
                <a:solidFill>
                  <a:schemeClr val="accent1"/>
                </a:solidFill>
                <a:latin typeface="+mn-lt"/>
              </a:rPr>
              <a:t>Susquehanna Workforce Innovation Partnership (SWIP)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E9C9B90-F5E9-064B-8F70-C3471FC9B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Quarterly Meeting</a:t>
            </a:r>
          </a:p>
          <a:p>
            <a:pPr algn="l"/>
            <a:r>
              <a:rPr lang="en-US" dirty="0"/>
              <a:t>August 13, 2019</a:t>
            </a:r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eamwork graphic.png" descr="teamwork graphic.png">
            <a:extLst>
              <a:ext uri="{FF2B5EF4-FFF2-40B4-BE49-F238E27FC236}">
                <a16:creationId xmlns:a16="http://schemas.microsoft.com/office/drawing/2014/main" id="{C70C23EB-8A30-6D47-80E7-0A8DE16D0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2" r="23021" b="1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B8233-DD5E-854C-B28E-9BB35476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67" y="6350238"/>
            <a:ext cx="365760" cy="365125"/>
          </a:xfrm>
          <a:prstGeom prst="ellipse">
            <a:avLst/>
          </a:prstGeom>
          <a:solidFill>
            <a:srgbClr val="595959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8782FD7B-B315-6345-9BD6-C7F158283518}" type="slidenum">
              <a:rPr lang="en-US" sz="105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" name="November 14, 2017">
            <a:extLst>
              <a:ext uri="{FF2B5EF4-FFF2-40B4-BE49-F238E27FC236}">
                <a16:creationId xmlns:a16="http://schemas.microsoft.com/office/drawing/2014/main" id="{F412C70C-C757-B34A-A291-496A588F314A}"/>
              </a:ext>
            </a:extLst>
          </p:cNvPr>
          <p:cNvSpPr txBox="1">
            <a:spLocks/>
          </p:cNvSpPr>
          <p:nvPr/>
        </p:nvSpPr>
        <p:spPr>
          <a:xfrm>
            <a:off x="374650" y="8827204"/>
            <a:ext cx="12255500" cy="379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May 8, 2018</a:t>
            </a:r>
            <a:endParaRPr lang="en-US" dirty="0"/>
          </a:p>
        </p:txBody>
      </p:sp>
      <p:sp>
        <p:nvSpPr>
          <p:cNvPr id="9" name="Quarterly Meeting">
            <a:extLst>
              <a:ext uri="{FF2B5EF4-FFF2-40B4-BE49-F238E27FC236}">
                <a16:creationId xmlns:a16="http://schemas.microsoft.com/office/drawing/2014/main" id="{6332C9DC-3665-FB4B-B848-24B6F5283A0E}"/>
              </a:ext>
            </a:extLst>
          </p:cNvPr>
          <p:cNvSpPr txBox="1">
            <a:spLocks/>
          </p:cNvSpPr>
          <p:nvPr/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Quarterly Meeting</a:t>
            </a:r>
          </a:p>
        </p:txBody>
      </p:sp>
    </p:spTree>
    <p:extLst>
      <p:ext uri="{BB962C8B-B14F-4D97-AF65-F5344CB8AC3E}">
        <p14:creationId xmlns:p14="http://schemas.microsoft.com/office/powerpoint/2010/main" val="284147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812103" y="4203513"/>
            <a:ext cx="8618855" cy="1442866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109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93515" y="2724899"/>
            <a:ext cx="8637443" cy="1491335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515" y="1388379"/>
            <a:ext cx="8637443" cy="1341850"/>
          </a:xfrm>
          <a:prstGeom prst="rect">
            <a:avLst/>
          </a:prstGeom>
          <a:solidFill>
            <a:srgbClr val="BC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7648" y="-2772598"/>
            <a:ext cx="5916706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3294" b="1" dirty="0">
                <a:solidFill>
                  <a:prstClr val="black"/>
                </a:solidFill>
                <a:latin typeface="Calibri"/>
              </a:rPr>
              <a:t>Health Care Career Pathways </a:t>
            </a:r>
            <a:r>
              <a:rPr lang="en-US" sz="1647" b="1" dirty="0">
                <a:solidFill>
                  <a:prstClr val="black"/>
                </a:solidFill>
                <a:latin typeface="Calibri"/>
              </a:rPr>
              <a:t>(Through Partner Providers Cecil College and Harford Community College)</a:t>
            </a:r>
          </a:p>
        </p:txBody>
      </p:sp>
      <p:sp>
        <p:nvSpPr>
          <p:cNvPr id="7" name="Plaque 6"/>
          <p:cNvSpPr/>
          <p:nvPr/>
        </p:nvSpPr>
        <p:spPr>
          <a:xfrm>
            <a:off x="1812103" y="467591"/>
            <a:ext cx="8637443" cy="343802"/>
          </a:xfrm>
          <a:prstGeom prst="plaqu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841" b="1" dirty="0">
                <a:solidFill>
                  <a:prstClr val="white"/>
                </a:solidFill>
                <a:latin typeface="Calibri"/>
              </a:rPr>
              <a:t>Healthcare Career Pathways</a:t>
            </a:r>
          </a:p>
        </p:txBody>
      </p:sp>
      <p:sp>
        <p:nvSpPr>
          <p:cNvPr id="8" name="Plaque 7"/>
          <p:cNvSpPr/>
          <p:nvPr/>
        </p:nvSpPr>
        <p:spPr>
          <a:xfrm>
            <a:off x="8951106" y="4594409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Physical Therapy Technician</a:t>
            </a:r>
          </a:p>
        </p:txBody>
      </p:sp>
      <p:sp>
        <p:nvSpPr>
          <p:cNvPr id="19" name="Plaque 18"/>
          <p:cNvSpPr/>
          <p:nvPr/>
        </p:nvSpPr>
        <p:spPr>
          <a:xfrm>
            <a:off x="6304246" y="3458127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>
                <a:solidFill>
                  <a:prstClr val="white"/>
                </a:solidFill>
                <a:latin typeface="Calibri"/>
              </a:rPr>
              <a:t>Medical Admin Assistant</a:t>
            </a:r>
            <a:endParaRPr lang="en-US" sz="955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7294031" y="3462426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Physician Professional Coder</a:t>
            </a:r>
          </a:p>
        </p:txBody>
      </p:sp>
      <p:sp>
        <p:nvSpPr>
          <p:cNvPr id="32" name="Plaque 31"/>
          <p:cNvSpPr/>
          <p:nvPr/>
        </p:nvSpPr>
        <p:spPr>
          <a:xfrm>
            <a:off x="8434276" y="3172125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>
                <a:solidFill>
                  <a:prstClr val="white"/>
                </a:solidFill>
                <a:latin typeface="Calibri"/>
              </a:rPr>
              <a:t>Personal Trainer</a:t>
            </a:r>
            <a:endParaRPr lang="en-US" sz="10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3368386" y="5008567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>
                <a:solidFill>
                  <a:prstClr val="white"/>
                </a:solidFill>
                <a:latin typeface="Calibri"/>
              </a:rPr>
              <a:t>Certified Medical Assistant</a:t>
            </a:r>
            <a:endParaRPr lang="en-US" sz="955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4154433" y="3458127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>
                <a:solidFill>
                  <a:prstClr val="white"/>
                </a:solidFill>
                <a:latin typeface="Calibri"/>
              </a:rPr>
              <a:t>Dental Assistant</a:t>
            </a:r>
            <a:endParaRPr lang="en-US" sz="10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3368386" y="4360613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Pharmacy Technician</a:t>
            </a:r>
          </a:p>
        </p:txBody>
      </p:sp>
      <p:sp>
        <p:nvSpPr>
          <p:cNvPr id="36" name="Plaque 35"/>
          <p:cNvSpPr/>
          <p:nvPr/>
        </p:nvSpPr>
        <p:spPr>
          <a:xfrm>
            <a:off x="3156340" y="3458127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Emergency Medical Technician</a:t>
            </a:r>
          </a:p>
        </p:txBody>
      </p:sp>
      <p:sp>
        <p:nvSpPr>
          <p:cNvPr id="37" name="Plaque 36"/>
          <p:cNvSpPr/>
          <p:nvPr/>
        </p:nvSpPr>
        <p:spPr>
          <a:xfrm>
            <a:off x="4371164" y="5008567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>
                <a:solidFill>
                  <a:prstClr val="white"/>
                </a:solidFill>
                <a:latin typeface="Calibri"/>
              </a:rPr>
              <a:t>Certified Nursing Assistant</a:t>
            </a:r>
            <a:endParaRPr lang="en-US" sz="955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5150143" y="3453281"/>
            <a:ext cx="935182" cy="467591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00" b="1">
                <a:solidFill>
                  <a:prstClr val="white"/>
                </a:solidFill>
                <a:latin typeface="Calibri"/>
              </a:rPr>
              <a:t>Phlebotomist</a:t>
            </a:r>
            <a:endParaRPr lang="en-US" sz="9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6682387" y="1798742"/>
            <a:ext cx="1079235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00" b="1" dirty="0">
                <a:solidFill>
                  <a:prstClr val="white"/>
                </a:solidFill>
                <a:latin typeface="Calibri"/>
              </a:rPr>
              <a:t>Medical/Health Service Manager</a:t>
            </a:r>
          </a:p>
        </p:txBody>
      </p:sp>
      <p:sp>
        <p:nvSpPr>
          <p:cNvPr id="40" name="Plaque 39"/>
          <p:cNvSpPr/>
          <p:nvPr/>
        </p:nvSpPr>
        <p:spPr>
          <a:xfrm>
            <a:off x="5139751" y="2831153"/>
            <a:ext cx="935182" cy="467591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>
                <a:solidFill>
                  <a:prstClr val="white"/>
                </a:solidFill>
                <a:latin typeface="Calibri"/>
              </a:rPr>
              <a:t>Licensed Practical Nurse</a:t>
            </a:r>
            <a:endParaRPr lang="en-US" sz="955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3156340" y="2822086"/>
            <a:ext cx="935182" cy="467591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>
                <a:solidFill>
                  <a:prstClr val="white"/>
                </a:solidFill>
                <a:latin typeface="Calibri"/>
              </a:rPr>
              <a:t>Paramedic</a:t>
            </a:r>
            <a:endParaRPr lang="en-US" sz="10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6303767" y="2819980"/>
            <a:ext cx="935182" cy="467591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Medical Insurance Billing</a:t>
            </a:r>
          </a:p>
        </p:txBody>
      </p:sp>
      <p:sp>
        <p:nvSpPr>
          <p:cNvPr id="43" name="Plaque 42"/>
          <p:cNvSpPr/>
          <p:nvPr/>
        </p:nvSpPr>
        <p:spPr>
          <a:xfrm>
            <a:off x="8414297" y="1789717"/>
            <a:ext cx="935182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>
                <a:solidFill>
                  <a:prstClr val="white"/>
                </a:solidFill>
                <a:latin typeface="Calibri"/>
              </a:rPr>
              <a:t>Physical Therapist</a:t>
            </a:r>
            <a:endParaRPr lang="en-US" sz="10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4371164" y="4360613"/>
            <a:ext cx="935182" cy="467591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>
                <a:solidFill>
                  <a:prstClr val="white"/>
                </a:solidFill>
                <a:latin typeface="Calibri"/>
              </a:rPr>
              <a:t>Certified Medicine Aide</a:t>
            </a:r>
            <a:endParaRPr lang="en-US" sz="955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9405948" y="1794327"/>
            <a:ext cx="935182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00" b="1" dirty="0">
                <a:solidFill>
                  <a:prstClr val="white"/>
                </a:solidFill>
                <a:latin typeface="Calibri"/>
              </a:rPr>
              <a:t>Occupational Therapist</a:t>
            </a:r>
          </a:p>
        </p:txBody>
      </p:sp>
      <p:sp>
        <p:nvSpPr>
          <p:cNvPr id="46" name="Plaque 45"/>
          <p:cNvSpPr/>
          <p:nvPr/>
        </p:nvSpPr>
        <p:spPr>
          <a:xfrm>
            <a:off x="7288188" y="2823262"/>
            <a:ext cx="935182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Health Information Technologist</a:t>
            </a:r>
          </a:p>
        </p:txBody>
      </p:sp>
      <p:sp>
        <p:nvSpPr>
          <p:cNvPr id="47" name="Plaque 46"/>
          <p:cNvSpPr/>
          <p:nvPr/>
        </p:nvSpPr>
        <p:spPr>
          <a:xfrm>
            <a:off x="4153954" y="2822086"/>
            <a:ext cx="935182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>
                <a:solidFill>
                  <a:prstClr val="white"/>
                </a:solidFill>
                <a:latin typeface="Calibri"/>
              </a:rPr>
              <a:t>Medical Assisting</a:t>
            </a:r>
            <a:endParaRPr lang="en-US" sz="1091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9418697" y="3172125"/>
            <a:ext cx="935182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955" b="1" dirty="0">
                <a:solidFill>
                  <a:prstClr val="white"/>
                </a:solidFill>
                <a:latin typeface="Calibri"/>
              </a:rPr>
              <a:t>Physical Therapist Assistant</a:t>
            </a:r>
          </a:p>
        </p:txBody>
      </p:sp>
      <p:sp>
        <p:nvSpPr>
          <p:cNvPr id="50" name="Plaque 49"/>
          <p:cNvSpPr/>
          <p:nvPr/>
        </p:nvSpPr>
        <p:spPr>
          <a:xfrm>
            <a:off x="3509739" y="1512532"/>
            <a:ext cx="935182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Dental Hygienist</a:t>
            </a:r>
          </a:p>
        </p:txBody>
      </p:sp>
      <p:sp>
        <p:nvSpPr>
          <p:cNvPr id="51" name="Plaque 50"/>
          <p:cNvSpPr/>
          <p:nvPr/>
        </p:nvSpPr>
        <p:spPr>
          <a:xfrm>
            <a:off x="3509739" y="2149962"/>
            <a:ext cx="935182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00" b="1">
                <a:solidFill>
                  <a:prstClr val="white"/>
                </a:solidFill>
                <a:latin typeface="Calibri"/>
              </a:rPr>
              <a:t>Nurse Practitioner</a:t>
            </a:r>
            <a:endParaRPr lang="en-US" sz="1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4504242" y="2154000"/>
            <a:ext cx="935182" cy="472337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Registered Nurse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480" y="899005"/>
            <a:ext cx="1249966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091" b="1" dirty="0">
                <a:solidFill>
                  <a:prstClr val="black"/>
                </a:solidFill>
                <a:latin typeface="Arial Black" panose="020B0A04020102020204" pitchFamily="34" charset="0"/>
              </a:rPr>
              <a:t>Field of Work/ Division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9039" y="899005"/>
            <a:ext cx="1249966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091" b="1" dirty="0">
                <a:solidFill>
                  <a:prstClr val="black"/>
                </a:solidFill>
                <a:latin typeface="Arial Black" panose="020B0A04020102020204" pitchFamily="34" charset="0"/>
              </a:rPr>
              <a:t>Medical Therapeutics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94933" y="904335"/>
            <a:ext cx="1249966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091" b="1" dirty="0">
                <a:solidFill>
                  <a:prstClr val="black"/>
                </a:solidFill>
                <a:latin typeface="Arial Black" panose="020B0A04020102020204" pitchFamily="34" charset="0"/>
              </a:rPr>
              <a:t>Health Informatics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734337" y="904334"/>
            <a:ext cx="1249966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091" b="1" dirty="0">
                <a:solidFill>
                  <a:prstClr val="black"/>
                </a:solidFill>
                <a:latin typeface="Arial Black" panose="020B0A04020102020204" pitchFamily="34" charset="0"/>
              </a:rPr>
              <a:t>Rehabilitation Services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61235" y="1766358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Senior-Level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54310" y="2888763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Mid-Level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93515" y="4432536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Entry Level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4310" y="4627457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$25k-35k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44685" y="3086252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$36k-60k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1835" y="1987892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$75k-105k</a:t>
            </a:r>
          </a:p>
        </p:txBody>
      </p:sp>
      <p:cxnSp>
        <p:nvCxnSpPr>
          <p:cNvPr id="12" name="Straight Arrow Connector 11"/>
          <p:cNvCxnSpPr>
            <a:stCxn id="37" idx="0"/>
            <a:endCxn id="44" idx="2"/>
          </p:cNvCxnSpPr>
          <p:nvPr/>
        </p:nvCxnSpPr>
        <p:spPr>
          <a:xfrm flipV="1">
            <a:off x="4838755" y="4828204"/>
            <a:ext cx="0" cy="180363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0"/>
            <a:endCxn id="41" idx="2"/>
          </p:cNvCxnSpPr>
          <p:nvPr/>
        </p:nvCxnSpPr>
        <p:spPr>
          <a:xfrm flipV="1">
            <a:off x="3623931" y="3289677"/>
            <a:ext cx="0" cy="168451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" idx="0"/>
          </p:cNvCxnSpPr>
          <p:nvPr/>
        </p:nvCxnSpPr>
        <p:spPr>
          <a:xfrm flipH="1" flipV="1">
            <a:off x="6771409" y="3272420"/>
            <a:ext cx="428" cy="185707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7" idx="3"/>
            <a:endCxn id="38" idx="2"/>
          </p:cNvCxnSpPr>
          <p:nvPr/>
        </p:nvCxnSpPr>
        <p:spPr>
          <a:xfrm flipV="1">
            <a:off x="5306346" y="3920872"/>
            <a:ext cx="311388" cy="1321490"/>
          </a:xfrm>
          <a:prstGeom prst="bentConnector2">
            <a:avLst/>
          </a:prstGeom>
          <a:ln w="7620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laque 65"/>
          <p:cNvSpPr/>
          <p:nvPr/>
        </p:nvSpPr>
        <p:spPr>
          <a:xfrm>
            <a:off x="3413864" y="5961462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I Careers</a:t>
            </a:r>
          </a:p>
        </p:txBody>
      </p:sp>
      <p:sp>
        <p:nvSpPr>
          <p:cNvPr id="67" name="Plaque 66"/>
          <p:cNvSpPr/>
          <p:nvPr/>
        </p:nvSpPr>
        <p:spPr>
          <a:xfrm>
            <a:off x="4919613" y="5951473"/>
            <a:ext cx="935182" cy="467591"/>
          </a:xfrm>
          <a:prstGeom prst="plaqu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2 Careers</a:t>
            </a:r>
          </a:p>
        </p:txBody>
      </p:sp>
      <p:sp>
        <p:nvSpPr>
          <p:cNvPr id="68" name="Plaque 67"/>
          <p:cNvSpPr/>
          <p:nvPr/>
        </p:nvSpPr>
        <p:spPr>
          <a:xfrm>
            <a:off x="6383486" y="5962606"/>
            <a:ext cx="935182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3 Careers</a:t>
            </a:r>
          </a:p>
        </p:txBody>
      </p:sp>
      <p:sp>
        <p:nvSpPr>
          <p:cNvPr id="69" name="Plaque 68"/>
          <p:cNvSpPr/>
          <p:nvPr/>
        </p:nvSpPr>
        <p:spPr>
          <a:xfrm>
            <a:off x="7844898" y="5961462"/>
            <a:ext cx="935182" cy="467591"/>
          </a:xfrm>
          <a:prstGeom prst="plaque">
            <a:avLst/>
          </a:prstGeom>
          <a:solidFill>
            <a:srgbClr val="CC0099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4 Careers</a:t>
            </a:r>
          </a:p>
        </p:txBody>
      </p:sp>
      <p:sp>
        <p:nvSpPr>
          <p:cNvPr id="70" name="Plaque 69"/>
          <p:cNvSpPr/>
          <p:nvPr/>
        </p:nvSpPr>
        <p:spPr>
          <a:xfrm>
            <a:off x="4504731" y="1517958"/>
            <a:ext cx="935182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Registered Nurse (BS)</a:t>
            </a:r>
          </a:p>
        </p:txBody>
      </p:sp>
      <p:cxnSp>
        <p:nvCxnSpPr>
          <p:cNvPr id="71" name="Straight Arrow Connector 70"/>
          <p:cNvCxnSpPr>
            <a:stCxn id="52" idx="0"/>
            <a:endCxn id="70" idx="2"/>
          </p:cNvCxnSpPr>
          <p:nvPr/>
        </p:nvCxnSpPr>
        <p:spPr>
          <a:xfrm flipV="1">
            <a:off x="4971832" y="1985550"/>
            <a:ext cx="490" cy="168451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2" idx="3"/>
            <a:endCxn id="40" idx="0"/>
          </p:cNvCxnSpPr>
          <p:nvPr/>
        </p:nvCxnSpPr>
        <p:spPr>
          <a:xfrm>
            <a:off x="5439424" y="2390169"/>
            <a:ext cx="167919" cy="440984"/>
          </a:xfrm>
          <a:prstGeom prst="bentConnector2">
            <a:avLst/>
          </a:prstGeom>
          <a:ln w="7620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Date Placeholder 1">
            <a:extLst>
              <a:ext uri="{FF2B5EF4-FFF2-40B4-BE49-F238E27FC236}">
                <a16:creationId xmlns:a16="http://schemas.microsoft.com/office/drawing/2014/main" id="{7D5D04E1-C7D8-0941-A5D8-97C0D04B1897}"/>
              </a:ext>
            </a:extLst>
          </p:cNvPr>
          <p:cNvSpPr txBox="1">
            <a:spLocks/>
          </p:cNvSpPr>
          <p:nvPr/>
        </p:nvSpPr>
        <p:spPr>
          <a:xfrm>
            <a:off x="9060329" y="662314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66E82D-2EB5-B74E-AD62-7BF40F7E072C}" type="slidenum">
              <a:rPr lang="en-US" sz="1100" smtClean="0"/>
              <a:pPr algn="r"/>
              <a:t>10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73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D50FF-DFEC-4B0A-AF41-54E3781E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1"/>
          <a:stretch/>
        </p:blipFill>
        <p:spPr>
          <a:xfrm>
            <a:off x="1552764" y="302606"/>
            <a:ext cx="8909048" cy="6293533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05D5077-F1BD-E145-8EAC-E710724D877A}"/>
              </a:ext>
            </a:extLst>
          </p:cNvPr>
          <p:cNvSpPr txBox="1">
            <a:spLocks/>
          </p:cNvSpPr>
          <p:nvPr/>
        </p:nvSpPr>
        <p:spPr>
          <a:xfrm>
            <a:off x="9060329" y="662314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66E82D-2EB5-B74E-AD62-7BF40F7E072C}" type="slidenum">
              <a:rPr lang="en-US" sz="1100" smtClean="0"/>
              <a:pPr algn="r"/>
              <a:t>11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178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C85C16-29F9-48D4-93D1-AF9F67A34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5" b="1957"/>
          <a:stretch/>
        </p:blipFill>
        <p:spPr>
          <a:xfrm>
            <a:off x="1471646" y="336176"/>
            <a:ext cx="8882589" cy="6135593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A21DD24-7936-6749-9BC7-EA9B09BF950A}"/>
              </a:ext>
            </a:extLst>
          </p:cNvPr>
          <p:cNvSpPr txBox="1">
            <a:spLocks/>
          </p:cNvSpPr>
          <p:nvPr/>
        </p:nvSpPr>
        <p:spPr>
          <a:xfrm>
            <a:off x="9060329" y="662314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66E82D-2EB5-B74E-AD62-7BF40F7E072C}" type="slidenum">
              <a:rPr lang="en-US" sz="1100" smtClean="0"/>
              <a:pPr algn="r"/>
              <a:t>12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9019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8350CF-9467-DB41-ADFB-100DBED4918C}"/>
              </a:ext>
            </a:extLst>
          </p:cNvPr>
          <p:cNvGrpSpPr/>
          <p:nvPr/>
        </p:nvGrpSpPr>
        <p:grpSpPr>
          <a:xfrm>
            <a:off x="1744685" y="427250"/>
            <a:ext cx="8515421" cy="6074884"/>
            <a:chOff x="1744685" y="467591"/>
            <a:chExt cx="8704861" cy="6210030"/>
          </a:xfrm>
        </p:grpSpPr>
        <p:sp>
          <p:nvSpPr>
            <p:cNvPr id="57" name="Rectangle 56"/>
            <p:cNvSpPr/>
            <p:nvPr/>
          </p:nvSpPr>
          <p:spPr>
            <a:xfrm>
              <a:off x="1798720" y="4087271"/>
              <a:ext cx="8637443" cy="1850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endParaRPr lang="en-US" sz="109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93515" y="2724899"/>
              <a:ext cx="8637443" cy="1422061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endParaRPr lang="en-US" sz="92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3515" y="1388173"/>
              <a:ext cx="8637443" cy="1341850"/>
            </a:xfrm>
            <a:prstGeom prst="rect">
              <a:avLst/>
            </a:prstGeom>
            <a:solidFill>
              <a:srgbClr val="BCC7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endParaRPr lang="en-US" sz="92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Plaque 6"/>
            <p:cNvSpPr/>
            <p:nvPr/>
          </p:nvSpPr>
          <p:spPr>
            <a:xfrm>
              <a:off x="1812103" y="467591"/>
              <a:ext cx="8637443" cy="343802"/>
            </a:xfrm>
            <a:prstGeom prst="plaque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841" b="1" dirty="0">
                  <a:solidFill>
                    <a:prstClr val="white"/>
                  </a:solidFill>
                  <a:latin typeface="Calibri"/>
                </a:rPr>
                <a:t>Warehouse/Logistics Career Pathways (DRAFT)</a:t>
              </a:r>
            </a:p>
          </p:txBody>
        </p:sp>
        <p:sp>
          <p:nvSpPr>
            <p:cNvPr id="8" name="Plaque 7"/>
            <p:cNvSpPr/>
            <p:nvPr/>
          </p:nvSpPr>
          <p:spPr>
            <a:xfrm>
              <a:off x="7760295" y="4206715"/>
              <a:ext cx="1001064" cy="467591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Maintenance Mechanic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4480" y="899005"/>
              <a:ext cx="1249966" cy="42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091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Field of Work/ Division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77887" y="953854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Operations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68683" y="905881"/>
              <a:ext cx="1244009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Drivers/ Operators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05700" y="953854"/>
              <a:ext cx="136907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Maintenance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61235" y="1766358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Senior-Level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54310" y="2888763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Mid-Level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93515" y="4432536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Entry Level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54310" y="4627457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srgbClr val="4F81BD">
                      <a:lumMod val="75000"/>
                    </a:srgbClr>
                  </a:solidFill>
                  <a:latin typeface="Arial Black" panose="020B0A04020102020204" pitchFamily="34" charset="0"/>
                </a:rPr>
                <a:t>$23k-46k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44685" y="3086252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srgbClr val="4F81BD">
                      <a:lumMod val="75000"/>
                    </a:srgbClr>
                  </a:solidFill>
                  <a:latin typeface="Arial Black" panose="020B0A04020102020204" pitchFamily="34" charset="0"/>
                </a:rPr>
                <a:t>$48k-66k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51835" y="1987892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srgbClr val="4F81BD">
                      <a:lumMod val="75000"/>
                    </a:srgbClr>
                  </a:solidFill>
                  <a:latin typeface="Arial Black" panose="020B0A04020102020204" pitchFamily="34" charset="0"/>
                </a:rPr>
                <a:t>$71k-139k</a:t>
              </a:r>
            </a:p>
          </p:txBody>
        </p:sp>
        <p:sp>
          <p:nvSpPr>
            <p:cNvPr id="66" name="Plaque 65"/>
            <p:cNvSpPr/>
            <p:nvPr/>
          </p:nvSpPr>
          <p:spPr>
            <a:xfrm>
              <a:off x="4192671" y="6208886"/>
              <a:ext cx="935182" cy="467591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Zone I Careers</a:t>
              </a:r>
            </a:p>
          </p:txBody>
        </p:sp>
        <p:sp>
          <p:nvSpPr>
            <p:cNvPr id="67" name="Plaque 66"/>
            <p:cNvSpPr/>
            <p:nvPr/>
          </p:nvSpPr>
          <p:spPr>
            <a:xfrm>
              <a:off x="5698419" y="6198897"/>
              <a:ext cx="935182" cy="467591"/>
            </a:xfrm>
            <a:prstGeom prst="plaqu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Zone 2 Careers</a:t>
              </a:r>
            </a:p>
          </p:txBody>
        </p:sp>
        <p:sp>
          <p:nvSpPr>
            <p:cNvPr id="68" name="Plaque 67"/>
            <p:cNvSpPr/>
            <p:nvPr/>
          </p:nvSpPr>
          <p:spPr>
            <a:xfrm>
              <a:off x="7162293" y="6210030"/>
              <a:ext cx="935182" cy="467591"/>
            </a:xfrm>
            <a:prstGeom prst="plaque">
              <a:avLst/>
            </a:prstGeom>
            <a:solidFill>
              <a:srgbClr val="2DB52D"/>
            </a:soli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Zone 3 Careers</a:t>
              </a:r>
            </a:p>
          </p:txBody>
        </p:sp>
        <p:sp>
          <p:nvSpPr>
            <p:cNvPr id="69" name="Plaque 68"/>
            <p:cNvSpPr/>
            <p:nvPr/>
          </p:nvSpPr>
          <p:spPr>
            <a:xfrm>
              <a:off x="8578245" y="6208886"/>
              <a:ext cx="935182" cy="467591"/>
            </a:xfrm>
            <a:prstGeom prst="plaque">
              <a:avLst/>
            </a:prstGeom>
            <a:solidFill>
              <a:srgbClr val="CC0099"/>
            </a:solidFill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Zone 4 Careers</a:t>
              </a:r>
            </a:p>
          </p:txBody>
        </p:sp>
        <p:sp>
          <p:nvSpPr>
            <p:cNvPr id="74" name="Plaque 73"/>
            <p:cNvSpPr/>
            <p:nvPr/>
          </p:nvSpPr>
          <p:spPr>
            <a:xfrm>
              <a:off x="3501729" y="2864251"/>
              <a:ext cx="944598" cy="466413"/>
            </a:xfrm>
            <a:prstGeom prst="plaque">
              <a:avLst/>
            </a:prstGeom>
            <a:solidFill>
              <a:srgbClr val="009AD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First Line Supervisor</a:t>
              </a:r>
            </a:p>
          </p:txBody>
        </p:sp>
        <p:sp>
          <p:nvSpPr>
            <p:cNvPr id="75" name="Plaque 74"/>
            <p:cNvSpPr/>
            <p:nvPr/>
          </p:nvSpPr>
          <p:spPr>
            <a:xfrm>
              <a:off x="4604056" y="1541298"/>
              <a:ext cx="933644" cy="467591"/>
            </a:xfrm>
            <a:prstGeom prst="plaque">
              <a:avLst/>
            </a:prstGeom>
            <a:solidFill>
              <a:srgbClr val="CC0099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Industrial Engineer</a:t>
              </a:r>
            </a:p>
          </p:txBody>
        </p:sp>
        <p:sp>
          <p:nvSpPr>
            <p:cNvPr id="38" name="Plaque 37">
              <a:extLst>
                <a:ext uri="{FF2B5EF4-FFF2-40B4-BE49-F238E27FC236}">
                  <a16:creationId xmlns:a16="http://schemas.microsoft.com/office/drawing/2014/main" id="{A55571EC-C241-4CAD-BA11-EF98D8E9748D}"/>
                </a:ext>
              </a:extLst>
            </p:cNvPr>
            <p:cNvSpPr/>
            <p:nvPr/>
          </p:nvSpPr>
          <p:spPr>
            <a:xfrm>
              <a:off x="4519411" y="2870478"/>
              <a:ext cx="1106119" cy="467591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955" b="1" dirty="0">
                  <a:solidFill>
                    <a:prstClr val="white"/>
                  </a:solidFill>
                  <a:latin typeface="Calibri"/>
                </a:rPr>
                <a:t>Production/ Planning/ Expediting Clerk</a:t>
              </a:r>
            </a:p>
          </p:txBody>
        </p:sp>
        <p:sp>
          <p:nvSpPr>
            <p:cNvPr id="43" name="Plaque 42">
              <a:extLst>
                <a:ext uri="{FF2B5EF4-FFF2-40B4-BE49-F238E27FC236}">
                  <a16:creationId xmlns:a16="http://schemas.microsoft.com/office/drawing/2014/main" id="{92304806-7A3D-4C18-96C6-475AEDB85AAE}"/>
                </a:ext>
              </a:extLst>
            </p:cNvPr>
            <p:cNvSpPr/>
            <p:nvPr/>
          </p:nvSpPr>
          <p:spPr>
            <a:xfrm>
              <a:off x="3501729" y="1521289"/>
              <a:ext cx="1001141" cy="642424"/>
            </a:xfrm>
            <a:prstGeom prst="plaque">
              <a:avLst/>
            </a:prstGeom>
            <a:solidFill>
              <a:srgbClr val="CC0099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General/ Operations Manager</a:t>
              </a:r>
            </a:p>
          </p:txBody>
        </p:sp>
        <p:sp>
          <p:nvSpPr>
            <p:cNvPr id="40" name="Plaque 39">
              <a:extLst>
                <a:ext uri="{FF2B5EF4-FFF2-40B4-BE49-F238E27FC236}">
                  <a16:creationId xmlns:a16="http://schemas.microsoft.com/office/drawing/2014/main" id="{2419127A-2C6C-42A0-9E70-3C967C18A46C}"/>
                </a:ext>
              </a:extLst>
            </p:cNvPr>
            <p:cNvSpPr/>
            <p:nvPr/>
          </p:nvSpPr>
          <p:spPr>
            <a:xfrm>
              <a:off x="7682935" y="3509727"/>
              <a:ext cx="1150320" cy="458793"/>
            </a:xfrm>
            <a:prstGeom prst="plaque">
              <a:avLst/>
            </a:prstGeom>
            <a:solidFill>
              <a:srgbClr val="E46C0A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091" b="1" dirty="0">
                  <a:solidFill>
                    <a:prstClr val="white"/>
                  </a:solidFill>
                  <a:latin typeface="Calibri"/>
                </a:rPr>
                <a:t>Bus/Truck Mechanic</a:t>
              </a:r>
            </a:p>
          </p:txBody>
        </p:sp>
        <p:sp>
          <p:nvSpPr>
            <p:cNvPr id="44" name="Plaque 43">
              <a:extLst>
                <a:ext uri="{FF2B5EF4-FFF2-40B4-BE49-F238E27FC236}">
                  <a16:creationId xmlns:a16="http://schemas.microsoft.com/office/drawing/2014/main" id="{366FFCDE-6175-4508-981E-B0FBE1111AAF}"/>
                </a:ext>
              </a:extLst>
            </p:cNvPr>
            <p:cNvSpPr/>
            <p:nvPr/>
          </p:nvSpPr>
          <p:spPr>
            <a:xfrm>
              <a:off x="7665380" y="2944773"/>
              <a:ext cx="1159858" cy="467591"/>
            </a:xfrm>
            <a:prstGeom prst="plaque">
              <a:avLst/>
            </a:prstGeom>
            <a:solidFill>
              <a:srgbClr val="E46C0A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Maintenance Manager</a:t>
              </a:r>
            </a:p>
          </p:txBody>
        </p:sp>
        <p:sp>
          <p:nvSpPr>
            <p:cNvPr id="48" name="Plaque 47">
              <a:extLst>
                <a:ext uri="{FF2B5EF4-FFF2-40B4-BE49-F238E27FC236}">
                  <a16:creationId xmlns:a16="http://schemas.microsoft.com/office/drawing/2014/main" id="{7CF255AD-C9BF-43E1-9ACF-224553359454}"/>
                </a:ext>
              </a:extLst>
            </p:cNvPr>
            <p:cNvSpPr/>
            <p:nvPr/>
          </p:nvSpPr>
          <p:spPr>
            <a:xfrm>
              <a:off x="4623117" y="4245044"/>
              <a:ext cx="935182" cy="467591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Forklift Operator</a:t>
              </a:r>
            </a:p>
          </p:txBody>
        </p:sp>
        <p:sp>
          <p:nvSpPr>
            <p:cNvPr id="73" name="Plaque 72">
              <a:extLst>
                <a:ext uri="{FF2B5EF4-FFF2-40B4-BE49-F238E27FC236}">
                  <a16:creationId xmlns:a16="http://schemas.microsoft.com/office/drawing/2014/main" id="{F29EB3AD-8A4A-408A-AB3B-BAAD604E89B4}"/>
                </a:ext>
              </a:extLst>
            </p:cNvPr>
            <p:cNvSpPr/>
            <p:nvPr/>
          </p:nvSpPr>
          <p:spPr>
            <a:xfrm>
              <a:off x="2678573" y="6206410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Zone 0 Careers</a:t>
              </a:r>
            </a:p>
          </p:txBody>
        </p:sp>
        <p:sp>
          <p:nvSpPr>
            <p:cNvPr id="90" name="Plaque 89">
              <a:extLst>
                <a:ext uri="{FF2B5EF4-FFF2-40B4-BE49-F238E27FC236}">
                  <a16:creationId xmlns:a16="http://schemas.microsoft.com/office/drawing/2014/main" id="{F0E8E19E-526B-4707-8060-A5F159BA3CF5}"/>
                </a:ext>
              </a:extLst>
            </p:cNvPr>
            <p:cNvSpPr/>
            <p:nvPr/>
          </p:nvSpPr>
          <p:spPr>
            <a:xfrm>
              <a:off x="3501729" y="4809432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Helper</a:t>
              </a:r>
            </a:p>
          </p:txBody>
        </p:sp>
        <p:sp>
          <p:nvSpPr>
            <p:cNvPr id="91" name="Plaque 90">
              <a:extLst>
                <a:ext uri="{FF2B5EF4-FFF2-40B4-BE49-F238E27FC236}">
                  <a16:creationId xmlns:a16="http://schemas.microsoft.com/office/drawing/2014/main" id="{C7968A8E-9013-4AE9-811B-AE2B89B465FB}"/>
                </a:ext>
              </a:extLst>
            </p:cNvPr>
            <p:cNvSpPr/>
            <p:nvPr/>
          </p:nvSpPr>
          <p:spPr>
            <a:xfrm>
              <a:off x="4595058" y="5375020"/>
              <a:ext cx="935183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Packer/ Packager</a:t>
              </a:r>
            </a:p>
          </p:txBody>
        </p:sp>
        <p:sp>
          <p:nvSpPr>
            <p:cNvPr id="92" name="Plaque 91">
              <a:extLst>
                <a:ext uri="{FF2B5EF4-FFF2-40B4-BE49-F238E27FC236}">
                  <a16:creationId xmlns:a16="http://schemas.microsoft.com/office/drawing/2014/main" id="{63E7FE3C-79AE-42D3-AB5B-EB603C298268}"/>
                </a:ext>
              </a:extLst>
            </p:cNvPr>
            <p:cNvSpPr/>
            <p:nvPr/>
          </p:nvSpPr>
          <p:spPr>
            <a:xfrm>
              <a:off x="3506436" y="5373497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Team Assembler</a:t>
              </a:r>
            </a:p>
          </p:txBody>
        </p:sp>
        <p:sp>
          <p:nvSpPr>
            <p:cNvPr id="96" name="Plaque 95">
              <a:extLst>
                <a:ext uri="{FF2B5EF4-FFF2-40B4-BE49-F238E27FC236}">
                  <a16:creationId xmlns:a16="http://schemas.microsoft.com/office/drawing/2014/main" id="{2D1F693C-0F95-4887-A3F1-0043B1D3855A}"/>
                </a:ext>
              </a:extLst>
            </p:cNvPr>
            <p:cNvSpPr/>
            <p:nvPr/>
          </p:nvSpPr>
          <p:spPr>
            <a:xfrm>
              <a:off x="9261761" y="5357630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023" b="1" dirty="0">
                  <a:solidFill>
                    <a:prstClr val="white"/>
                  </a:solidFill>
                  <a:latin typeface="Calibri"/>
                </a:rPr>
                <a:t>Shipping/ Receiving Clerk</a:t>
              </a:r>
            </a:p>
          </p:txBody>
        </p:sp>
        <p:sp>
          <p:nvSpPr>
            <p:cNvPr id="98" name="Plaque 97">
              <a:extLst>
                <a:ext uri="{FF2B5EF4-FFF2-40B4-BE49-F238E27FC236}">
                  <a16:creationId xmlns:a16="http://schemas.microsoft.com/office/drawing/2014/main" id="{15761FE5-4DC3-49B5-9000-3F84E0158BDA}"/>
                </a:ext>
              </a:extLst>
            </p:cNvPr>
            <p:cNvSpPr/>
            <p:nvPr/>
          </p:nvSpPr>
          <p:spPr>
            <a:xfrm>
              <a:off x="7760295" y="4845027"/>
              <a:ext cx="1001064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Maintenance Helper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BDA7314-481F-4C5F-B529-FA258C3E7E7D}"/>
                </a:ext>
              </a:extLst>
            </p:cNvPr>
            <p:cNvCxnSpPr>
              <a:cxnSpLocks/>
              <a:stCxn id="8" idx="0"/>
              <a:endCxn id="40" idx="2"/>
            </p:cNvCxnSpPr>
            <p:nvPr/>
          </p:nvCxnSpPr>
          <p:spPr>
            <a:xfrm flipH="1" flipV="1">
              <a:off x="8258094" y="3968520"/>
              <a:ext cx="2733" cy="2381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833E09C-4AC8-400C-99ED-A7046B23DF33}"/>
                </a:ext>
              </a:extLst>
            </p:cNvPr>
            <p:cNvCxnSpPr>
              <a:cxnSpLocks/>
              <a:stCxn id="98" idx="0"/>
              <a:endCxn id="8" idx="2"/>
            </p:cNvCxnSpPr>
            <p:nvPr/>
          </p:nvCxnSpPr>
          <p:spPr>
            <a:xfrm flipV="1">
              <a:off x="8260827" y="4674305"/>
              <a:ext cx="0" cy="1707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42473D7-99E5-4510-A192-7AFB725461C6}"/>
                </a:ext>
              </a:extLst>
            </p:cNvPr>
            <p:cNvSpPr txBox="1"/>
            <p:nvPr/>
          </p:nvSpPr>
          <p:spPr>
            <a:xfrm>
              <a:off x="9045836" y="940336"/>
              <a:ext cx="1249966" cy="281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3438"/>
              <a:r>
                <a:rPr lang="en-US" sz="1227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Logistics</a:t>
              </a:r>
            </a:p>
          </p:txBody>
        </p:sp>
        <p:sp>
          <p:nvSpPr>
            <p:cNvPr id="81" name="Plaque 80">
              <a:extLst>
                <a:ext uri="{FF2B5EF4-FFF2-40B4-BE49-F238E27FC236}">
                  <a16:creationId xmlns:a16="http://schemas.microsoft.com/office/drawing/2014/main" id="{2AAD2067-7956-4BEF-B492-54B0697C381A}"/>
                </a:ext>
              </a:extLst>
            </p:cNvPr>
            <p:cNvSpPr/>
            <p:nvPr/>
          </p:nvSpPr>
          <p:spPr>
            <a:xfrm>
              <a:off x="9261761" y="4821866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Stock Clerk</a:t>
              </a:r>
            </a:p>
          </p:txBody>
        </p:sp>
        <p:sp>
          <p:nvSpPr>
            <p:cNvPr id="82" name="Plaque 81">
              <a:extLst>
                <a:ext uri="{FF2B5EF4-FFF2-40B4-BE49-F238E27FC236}">
                  <a16:creationId xmlns:a16="http://schemas.microsoft.com/office/drawing/2014/main" id="{4D9323EB-F91C-42C5-A0AD-3123EE7D59C2}"/>
                </a:ext>
              </a:extLst>
            </p:cNvPr>
            <p:cNvSpPr/>
            <p:nvPr/>
          </p:nvSpPr>
          <p:spPr>
            <a:xfrm>
              <a:off x="4604056" y="4808215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Machine Operator</a:t>
              </a:r>
            </a:p>
          </p:txBody>
        </p:sp>
        <p:sp>
          <p:nvSpPr>
            <p:cNvPr id="83" name="Plaque 82">
              <a:extLst>
                <a:ext uri="{FF2B5EF4-FFF2-40B4-BE49-F238E27FC236}">
                  <a16:creationId xmlns:a16="http://schemas.microsoft.com/office/drawing/2014/main" id="{300D66FF-ED2F-482E-A213-80E4E3222C91}"/>
                </a:ext>
              </a:extLst>
            </p:cNvPr>
            <p:cNvSpPr/>
            <p:nvPr/>
          </p:nvSpPr>
          <p:spPr>
            <a:xfrm>
              <a:off x="6122652" y="4341496"/>
              <a:ext cx="935182" cy="605498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Light Truck (CDL B)</a:t>
              </a:r>
            </a:p>
          </p:txBody>
        </p:sp>
        <p:sp>
          <p:nvSpPr>
            <p:cNvPr id="84" name="Plaque 83">
              <a:extLst>
                <a:ext uri="{FF2B5EF4-FFF2-40B4-BE49-F238E27FC236}">
                  <a16:creationId xmlns:a16="http://schemas.microsoft.com/office/drawing/2014/main" id="{68DB31E4-1585-45D3-8189-93DEA441D937}"/>
                </a:ext>
              </a:extLst>
            </p:cNvPr>
            <p:cNvSpPr/>
            <p:nvPr/>
          </p:nvSpPr>
          <p:spPr>
            <a:xfrm>
              <a:off x="6136311" y="5102915"/>
              <a:ext cx="935182" cy="467591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Bus Driver (CDL B)</a:t>
              </a:r>
            </a:p>
          </p:txBody>
        </p:sp>
        <p:sp>
          <p:nvSpPr>
            <p:cNvPr id="86" name="Plaque 85">
              <a:extLst>
                <a:ext uri="{FF2B5EF4-FFF2-40B4-BE49-F238E27FC236}">
                  <a16:creationId xmlns:a16="http://schemas.microsoft.com/office/drawing/2014/main" id="{163E417B-8F24-4BB8-A6E6-903295290CC3}"/>
                </a:ext>
              </a:extLst>
            </p:cNvPr>
            <p:cNvSpPr/>
            <p:nvPr/>
          </p:nvSpPr>
          <p:spPr>
            <a:xfrm>
              <a:off x="3501728" y="4245044"/>
              <a:ext cx="987483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Inspector/  Tester</a:t>
              </a:r>
            </a:p>
          </p:txBody>
        </p:sp>
        <p:sp>
          <p:nvSpPr>
            <p:cNvPr id="87" name="Plaque 86">
              <a:extLst>
                <a:ext uri="{FF2B5EF4-FFF2-40B4-BE49-F238E27FC236}">
                  <a16:creationId xmlns:a16="http://schemas.microsoft.com/office/drawing/2014/main" id="{F772902F-F0A9-46C6-AC00-DBC9403D4531}"/>
                </a:ext>
              </a:extLst>
            </p:cNvPr>
            <p:cNvSpPr/>
            <p:nvPr/>
          </p:nvSpPr>
          <p:spPr>
            <a:xfrm>
              <a:off x="6096000" y="2839273"/>
              <a:ext cx="989375" cy="877605"/>
            </a:xfrm>
            <a:prstGeom prst="plaque">
              <a:avLst/>
            </a:prstGeom>
            <a:solidFill>
              <a:srgbClr val="009AD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Heavy/ Tractor-Trailer (CDL A)</a:t>
              </a:r>
            </a:p>
          </p:txBody>
        </p:sp>
        <p:sp>
          <p:nvSpPr>
            <p:cNvPr id="88" name="Plaque 87">
              <a:extLst>
                <a:ext uri="{FF2B5EF4-FFF2-40B4-BE49-F238E27FC236}">
                  <a16:creationId xmlns:a16="http://schemas.microsoft.com/office/drawing/2014/main" id="{95436CE5-A4AF-4E51-829E-2B693A281E35}"/>
                </a:ext>
              </a:extLst>
            </p:cNvPr>
            <p:cNvSpPr/>
            <p:nvPr/>
          </p:nvSpPr>
          <p:spPr>
            <a:xfrm>
              <a:off x="7757563" y="5374592"/>
              <a:ext cx="1001064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Janitor/ Cleaner</a:t>
              </a:r>
            </a:p>
          </p:txBody>
        </p:sp>
        <p:sp>
          <p:nvSpPr>
            <p:cNvPr id="89" name="Plaque 88">
              <a:extLst>
                <a:ext uri="{FF2B5EF4-FFF2-40B4-BE49-F238E27FC236}">
                  <a16:creationId xmlns:a16="http://schemas.microsoft.com/office/drawing/2014/main" id="{E06D72FD-9948-42D5-9DA8-8E46E062100A}"/>
                </a:ext>
              </a:extLst>
            </p:cNvPr>
            <p:cNvSpPr/>
            <p:nvPr/>
          </p:nvSpPr>
          <p:spPr>
            <a:xfrm>
              <a:off x="9261761" y="4286101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364" b="1" dirty="0">
                  <a:solidFill>
                    <a:prstClr val="white"/>
                  </a:solidFill>
                  <a:latin typeface="Calibri"/>
                </a:rPr>
                <a:t>Order Clerk</a:t>
              </a:r>
            </a:p>
          </p:txBody>
        </p:sp>
        <p:sp>
          <p:nvSpPr>
            <p:cNvPr id="93" name="Plaque 92">
              <a:extLst>
                <a:ext uri="{FF2B5EF4-FFF2-40B4-BE49-F238E27FC236}">
                  <a16:creationId xmlns:a16="http://schemas.microsoft.com/office/drawing/2014/main" id="{E55B8A74-4D76-40A0-A608-4615B9709584}"/>
                </a:ext>
              </a:extLst>
            </p:cNvPr>
            <p:cNvSpPr/>
            <p:nvPr/>
          </p:nvSpPr>
          <p:spPr>
            <a:xfrm>
              <a:off x="9261761" y="3507016"/>
              <a:ext cx="935182" cy="467591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Dispatcher</a:t>
              </a:r>
            </a:p>
          </p:txBody>
        </p:sp>
        <p:sp>
          <p:nvSpPr>
            <p:cNvPr id="94" name="Plaque 93">
              <a:extLst>
                <a:ext uri="{FF2B5EF4-FFF2-40B4-BE49-F238E27FC236}">
                  <a16:creationId xmlns:a16="http://schemas.microsoft.com/office/drawing/2014/main" id="{7BA0C2C0-D527-4E29-855C-27E87E06D047}"/>
                </a:ext>
              </a:extLst>
            </p:cNvPr>
            <p:cNvSpPr/>
            <p:nvPr/>
          </p:nvSpPr>
          <p:spPr>
            <a:xfrm>
              <a:off x="9261761" y="2832110"/>
              <a:ext cx="935182" cy="580459"/>
            </a:xfrm>
            <a:prstGeom prst="plaque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27" b="1" dirty="0">
                  <a:solidFill>
                    <a:prstClr val="white"/>
                  </a:solidFill>
                  <a:latin typeface="Calibri"/>
                </a:rPr>
                <a:t>Cargo/ Freight Agent</a:t>
              </a:r>
            </a:p>
          </p:txBody>
        </p:sp>
        <p:sp>
          <p:nvSpPr>
            <p:cNvPr id="95" name="Plaque 94">
              <a:extLst>
                <a:ext uri="{FF2B5EF4-FFF2-40B4-BE49-F238E27FC236}">
                  <a16:creationId xmlns:a16="http://schemas.microsoft.com/office/drawing/2014/main" id="{61F0938D-912A-457B-A4CE-6F419A76DFF9}"/>
                </a:ext>
              </a:extLst>
            </p:cNvPr>
            <p:cNvSpPr/>
            <p:nvPr/>
          </p:nvSpPr>
          <p:spPr>
            <a:xfrm>
              <a:off x="9264674" y="2193500"/>
              <a:ext cx="944598" cy="466413"/>
            </a:xfrm>
            <a:prstGeom prst="plaque">
              <a:avLst/>
            </a:prstGeom>
            <a:solidFill>
              <a:srgbClr val="009AD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First Line Supervisor</a:t>
              </a:r>
            </a:p>
          </p:txBody>
        </p:sp>
        <p:sp>
          <p:nvSpPr>
            <p:cNvPr id="97" name="Plaque 96">
              <a:extLst>
                <a:ext uri="{FF2B5EF4-FFF2-40B4-BE49-F238E27FC236}">
                  <a16:creationId xmlns:a16="http://schemas.microsoft.com/office/drawing/2014/main" id="{5321BC3E-15F5-4D7D-8A27-53BB9F879FED}"/>
                </a:ext>
              </a:extLst>
            </p:cNvPr>
            <p:cNvSpPr/>
            <p:nvPr/>
          </p:nvSpPr>
          <p:spPr>
            <a:xfrm>
              <a:off x="5967795" y="1962597"/>
              <a:ext cx="1244897" cy="466413"/>
            </a:xfrm>
            <a:prstGeom prst="plaque">
              <a:avLst/>
            </a:prstGeom>
            <a:solidFill>
              <a:srgbClr val="009AD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200" b="1" dirty="0">
                  <a:solidFill>
                    <a:prstClr val="white"/>
                  </a:solidFill>
                  <a:latin typeface="Calibri"/>
                </a:rPr>
                <a:t>Transportation Manager</a:t>
              </a:r>
            </a:p>
          </p:txBody>
        </p:sp>
        <p:sp>
          <p:nvSpPr>
            <p:cNvPr id="99" name="Plaque 98">
              <a:extLst>
                <a:ext uri="{FF2B5EF4-FFF2-40B4-BE49-F238E27FC236}">
                  <a16:creationId xmlns:a16="http://schemas.microsoft.com/office/drawing/2014/main" id="{95B7FA5E-84DC-44F2-A557-FAEACE88EC50}"/>
                </a:ext>
              </a:extLst>
            </p:cNvPr>
            <p:cNvSpPr/>
            <p:nvPr/>
          </p:nvSpPr>
          <p:spPr>
            <a:xfrm>
              <a:off x="9250807" y="1532245"/>
              <a:ext cx="958465" cy="518188"/>
            </a:xfrm>
            <a:prstGeom prst="plaque">
              <a:avLst/>
            </a:prstGeom>
            <a:solidFill>
              <a:srgbClr val="CC0099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3438"/>
              <a:r>
                <a:rPr lang="en-US" sz="1100" b="1" dirty="0">
                  <a:solidFill>
                    <a:prstClr val="white"/>
                  </a:solidFill>
                  <a:latin typeface="Calibri"/>
                </a:rPr>
                <a:t>Buyer/ Purchasing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33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F0D4961-E91A-4B41-B354-1E149C938296}"/>
              </a:ext>
            </a:extLst>
          </p:cNvPr>
          <p:cNvSpPr/>
          <p:nvPr/>
        </p:nvSpPr>
        <p:spPr>
          <a:xfrm>
            <a:off x="1812102" y="3147411"/>
            <a:ext cx="5029792" cy="625204"/>
          </a:xfrm>
          <a:prstGeom prst="rect">
            <a:avLst/>
          </a:prstGeom>
          <a:solidFill>
            <a:srgbClr val="BC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66792" y="4566180"/>
            <a:ext cx="5969371" cy="1237234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109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2B96CF1-0617-4F74-8BD3-8FAF0863BF14}"/>
              </a:ext>
            </a:extLst>
          </p:cNvPr>
          <p:cNvSpPr/>
          <p:nvPr/>
        </p:nvSpPr>
        <p:spPr>
          <a:xfrm>
            <a:off x="1812104" y="3739417"/>
            <a:ext cx="2846457" cy="2042972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09853" y="3165041"/>
            <a:ext cx="5821105" cy="1428003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2103" y="1252816"/>
            <a:ext cx="8605866" cy="1931733"/>
          </a:xfrm>
          <a:prstGeom prst="rect">
            <a:avLst/>
          </a:prstGeom>
          <a:solidFill>
            <a:srgbClr val="BC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9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812103" y="333121"/>
            <a:ext cx="8637443" cy="343802"/>
          </a:xfrm>
          <a:prstGeom prst="plaque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841" b="1" dirty="0">
                <a:solidFill>
                  <a:prstClr val="white"/>
                </a:solidFill>
                <a:latin typeface="Calibri"/>
              </a:rPr>
              <a:t>Information Technology Career Pathways (DRAFT)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2102" y="765514"/>
            <a:ext cx="1249966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091" b="1" dirty="0">
                <a:solidFill>
                  <a:prstClr val="black"/>
                </a:solidFill>
                <a:latin typeface="Arial Black" panose="020B0A04020102020204" pitchFamily="34" charset="0"/>
              </a:rPr>
              <a:t>Field of Work/ Division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98175" y="847435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Database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2796" y="845990"/>
            <a:ext cx="1244009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Systems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86281" y="865291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Support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63938" y="1644756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Senior-Level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01410" y="4800307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Mid-Level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09853" y="4911039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Entry Level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0648" y="5105959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$23k-41k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1785" y="4997795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$42k-71k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54538" y="1866290"/>
            <a:ext cx="1249966" cy="28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</a:rPr>
              <a:t>$72k-146k</a:t>
            </a:r>
          </a:p>
        </p:txBody>
      </p:sp>
      <p:sp>
        <p:nvSpPr>
          <p:cNvPr id="66" name="Plaque 65"/>
          <p:cNvSpPr/>
          <p:nvPr/>
        </p:nvSpPr>
        <p:spPr>
          <a:xfrm>
            <a:off x="4192671" y="6074416"/>
            <a:ext cx="9351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I Careers</a:t>
            </a:r>
          </a:p>
        </p:txBody>
      </p:sp>
      <p:sp>
        <p:nvSpPr>
          <p:cNvPr id="67" name="Plaque 66"/>
          <p:cNvSpPr/>
          <p:nvPr/>
        </p:nvSpPr>
        <p:spPr>
          <a:xfrm>
            <a:off x="5698419" y="6064427"/>
            <a:ext cx="935182" cy="467591"/>
          </a:xfrm>
          <a:prstGeom prst="plaqu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2 Careers</a:t>
            </a:r>
          </a:p>
        </p:txBody>
      </p:sp>
      <p:sp>
        <p:nvSpPr>
          <p:cNvPr id="68" name="Plaque 67"/>
          <p:cNvSpPr/>
          <p:nvPr/>
        </p:nvSpPr>
        <p:spPr>
          <a:xfrm>
            <a:off x="7162293" y="6075560"/>
            <a:ext cx="935182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3 Careers</a:t>
            </a:r>
          </a:p>
        </p:txBody>
      </p:sp>
      <p:sp>
        <p:nvSpPr>
          <p:cNvPr id="69" name="Plaque 68"/>
          <p:cNvSpPr/>
          <p:nvPr/>
        </p:nvSpPr>
        <p:spPr>
          <a:xfrm>
            <a:off x="8578245" y="6074416"/>
            <a:ext cx="935182" cy="467591"/>
          </a:xfrm>
          <a:prstGeom prst="plaque">
            <a:avLst/>
          </a:prstGeom>
          <a:solidFill>
            <a:srgbClr val="CC0099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4 Careers</a:t>
            </a:r>
          </a:p>
        </p:txBody>
      </p:sp>
      <p:sp>
        <p:nvSpPr>
          <p:cNvPr id="74" name="Plaque 73"/>
          <p:cNvSpPr/>
          <p:nvPr/>
        </p:nvSpPr>
        <p:spPr>
          <a:xfrm>
            <a:off x="8384105" y="1950611"/>
            <a:ext cx="944598" cy="466413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Support Manager</a:t>
            </a:r>
          </a:p>
        </p:txBody>
      </p:sp>
      <p:sp>
        <p:nvSpPr>
          <p:cNvPr id="75" name="Plaque 74"/>
          <p:cNvSpPr/>
          <p:nvPr/>
        </p:nvSpPr>
        <p:spPr>
          <a:xfrm>
            <a:off x="3353430" y="1935747"/>
            <a:ext cx="1115605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Applications Developer</a:t>
            </a:r>
          </a:p>
        </p:txBody>
      </p:sp>
      <p:sp>
        <p:nvSpPr>
          <p:cNvPr id="40" name="Plaque 39">
            <a:extLst>
              <a:ext uri="{FF2B5EF4-FFF2-40B4-BE49-F238E27FC236}">
                <a16:creationId xmlns:a16="http://schemas.microsoft.com/office/drawing/2014/main" id="{2419127A-2C6C-42A0-9E70-3C967C18A46C}"/>
              </a:ext>
            </a:extLst>
          </p:cNvPr>
          <p:cNvSpPr/>
          <p:nvPr/>
        </p:nvSpPr>
        <p:spPr>
          <a:xfrm>
            <a:off x="8377619" y="3269665"/>
            <a:ext cx="933644" cy="522573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Network Support Specialist</a:t>
            </a:r>
          </a:p>
        </p:txBody>
      </p:sp>
      <p:sp>
        <p:nvSpPr>
          <p:cNvPr id="44" name="Plaque 43">
            <a:extLst>
              <a:ext uri="{FF2B5EF4-FFF2-40B4-BE49-F238E27FC236}">
                <a16:creationId xmlns:a16="http://schemas.microsoft.com/office/drawing/2014/main" id="{366FFCDE-6175-4508-981E-B0FBE1111AAF}"/>
              </a:ext>
            </a:extLst>
          </p:cNvPr>
          <p:cNvSpPr/>
          <p:nvPr/>
        </p:nvSpPr>
        <p:spPr>
          <a:xfrm>
            <a:off x="3325903" y="5130049"/>
            <a:ext cx="1112294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Programmer (Jr)</a:t>
            </a: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7CF255AD-C9BF-43E1-9ACF-224553359454}"/>
              </a:ext>
            </a:extLst>
          </p:cNvPr>
          <p:cNvSpPr/>
          <p:nvPr/>
        </p:nvSpPr>
        <p:spPr>
          <a:xfrm>
            <a:off x="9392837" y="4849117"/>
            <a:ext cx="963482" cy="467591"/>
          </a:xfrm>
          <a:prstGeom prst="plaque">
            <a:avLst/>
          </a:prstGeom>
          <a:solidFill>
            <a:srgbClr val="009AD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Computer Repair</a:t>
            </a:r>
          </a:p>
        </p:txBody>
      </p:sp>
      <p:sp>
        <p:nvSpPr>
          <p:cNvPr id="73" name="Plaque 72">
            <a:extLst>
              <a:ext uri="{FF2B5EF4-FFF2-40B4-BE49-F238E27FC236}">
                <a16:creationId xmlns:a16="http://schemas.microsoft.com/office/drawing/2014/main" id="{F29EB3AD-8A4A-408A-AB3B-BAAD604E89B4}"/>
              </a:ext>
            </a:extLst>
          </p:cNvPr>
          <p:cNvSpPr/>
          <p:nvPr/>
        </p:nvSpPr>
        <p:spPr>
          <a:xfrm>
            <a:off x="2678573" y="6071940"/>
            <a:ext cx="935182" cy="467591"/>
          </a:xfrm>
          <a:prstGeom prst="plaqu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Zone 0 Careers</a:t>
            </a:r>
          </a:p>
        </p:txBody>
      </p:sp>
      <p:sp>
        <p:nvSpPr>
          <p:cNvPr id="82" name="Plaque 81">
            <a:extLst>
              <a:ext uri="{FF2B5EF4-FFF2-40B4-BE49-F238E27FC236}">
                <a16:creationId xmlns:a16="http://schemas.microsoft.com/office/drawing/2014/main" id="{4D9323EB-F91C-42C5-A0AD-3123EE7D59C2}"/>
              </a:ext>
            </a:extLst>
          </p:cNvPr>
          <p:cNvSpPr/>
          <p:nvPr/>
        </p:nvSpPr>
        <p:spPr>
          <a:xfrm>
            <a:off x="7164168" y="5240501"/>
            <a:ext cx="1138490" cy="467591"/>
          </a:xfrm>
          <a:prstGeom prst="plaqu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Data Entry </a:t>
            </a:r>
            <a:r>
              <a:rPr lang="en-US" sz="1227" b="1" dirty="0" err="1">
                <a:solidFill>
                  <a:prstClr val="white"/>
                </a:solidFill>
                <a:latin typeface="Calibri"/>
              </a:rPr>
              <a:t>Keyer</a:t>
            </a:r>
            <a:endParaRPr lang="en-US" sz="122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Plaque 82">
            <a:extLst>
              <a:ext uri="{FF2B5EF4-FFF2-40B4-BE49-F238E27FC236}">
                <a16:creationId xmlns:a16="http://schemas.microsoft.com/office/drawing/2014/main" id="{300D66FF-ED2F-482E-A213-80E4E3222C91}"/>
              </a:ext>
            </a:extLst>
          </p:cNvPr>
          <p:cNvSpPr/>
          <p:nvPr/>
        </p:nvSpPr>
        <p:spPr>
          <a:xfrm>
            <a:off x="8384077" y="3882196"/>
            <a:ext cx="935182" cy="543044"/>
          </a:xfrm>
          <a:prstGeom prst="plaque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Support Specialist  Level 2-3</a:t>
            </a:r>
          </a:p>
        </p:txBody>
      </p:sp>
      <p:sp>
        <p:nvSpPr>
          <p:cNvPr id="86" name="Plaque 85">
            <a:extLst>
              <a:ext uri="{FF2B5EF4-FFF2-40B4-BE49-F238E27FC236}">
                <a16:creationId xmlns:a16="http://schemas.microsoft.com/office/drawing/2014/main" id="{163E417B-8F24-4BB8-A6E6-903295290CC3}"/>
              </a:ext>
            </a:extLst>
          </p:cNvPr>
          <p:cNvSpPr/>
          <p:nvPr/>
        </p:nvSpPr>
        <p:spPr>
          <a:xfrm>
            <a:off x="7098175" y="4699365"/>
            <a:ext cx="1191453" cy="467591"/>
          </a:xfrm>
          <a:prstGeom prst="plaqu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Stock/Office Clerk</a:t>
            </a:r>
          </a:p>
        </p:txBody>
      </p:sp>
      <p:sp>
        <p:nvSpPr>
          <p:cNvPr id="50" name="Plaque 49">
            <a:extLst>
              <a:ext uri="{FF2B5EF4-FFF2-40B4-BE49-F238E27FC236}">
                <a16:creationId xmlns:a16="http://schemas.microsoft.com/office/drawing/2014/main" id="{CA3A173C-BE11-4A76-A92E-B184991D896D}"/>
              </a:ext>
            </a:extLst>
          </p:cNvPr>
          <p:cNvSpPr/>
          <p:nvPr/>
        </p:nvSpPr>
        <p:spPr>
          <a:xfrm>
            <a:off x="4792051" y="3998722"/>
            <a:ext cx="1186746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Network/Sys Admin (Jr)</a:t>
            </a:r>
          </a:p>
        </p:txBody>
      </p:sp>
      <p:sp>
        <p:nvSpPr>
          <p:cNvPr id="51" name="Plaque 50">
            <a:extLst>
              <a:ext uri="{FF2B5EF4-FFF2-40B4-BE49-F238E27FC236}">
                <a16:creationId xmlns:a16="http://schemas.microsoft.com/office/drawing/2014/main" id="{D41C4FD9-322C-418D-840B-DA30EFAC6731}"/>
              </a:ext>
            </a:extLst>
          </p:cNvPr>
          <p:cNvSpPr/>
          <p:nvPr/>
        </p:nvSpPr>
        <p:spPr>
          <a:xfrm>
            <a:off x="5978798" y="2533166"/>
            <a:ext cx="995911" cy="595373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Network/ Systems Analyst</a:t>
            </a:r>
          </a:p>
        </p:txBody>
      </p:sp>
      <p:sp>
        <p:nvSpPr>
          <p:cNvPr id="52" name="Plaque 51">
            <a:extLst>
              <a:ext uri="{FF2B5EF4-FFF2-40B4-BE49-F238E27FC236}">
                <a16:creationId xmlns:a16="http://schemas.microsoft.com/office/drawing/2014/main" id="{2BA64089-BCCB-4434-819E-8A63893A7B85}"/>
              </a:ext>
            </a:extLst>
          </p:cNvPr>
          <p:cNvSpPr/>
          <p:nvPr/>
        </p:nvSpPr>
        <p:spPr>
          <a:xfrm>
            <a:off x="7252880" y="1970547"/>
            <a:ext cx="933644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Database Admin</a:t>
            </a:r>
          </a:p>
        </p:txBody>
      </p:sp>
      <p:sp>
        <p:nvSpPr>
          <p:cNvPr id="64" name="Plaque 63">
            <a:extLst>
              <a:ext uri="{FF2B5EF4-FFF2-40B4-BE49-F238E27FC236}">
                <a16:creationId xmlns:a16="http://schemas.microsoft.com/office/drawing/2014/main" id="{0AC1FD56-8B85-4325-B5FE-818710B536D7}"/>
              </a:ext>
            </a:extLst>
          </p:cNvPr>
          <p:cNvSpPr/>
          <p:nvPr/>
        </p:nvSpPr>
        <p:spPr>
          <a:xfrm>
            <a:off x="3328790" y="3141058"/>
            <a:ext cx="1127744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Programmer</a:t>
            </a:r>
          </a:p>
        </p:txBody>
      </p:sp>
      <p:sp>
        <p:nvSpPr>
          <p:cNvPr id="65" name="Plaque 64">
            <a:extLst>
              <a:ext uri="{FF2B5EF4-FFF2-40B4-BE49-F238E27FC236}">
                <a16:creationId xmlns:a16="http://schemas.microsoft.com/office/drawing/2014/main" id="{4CC652B8-9215-4B86-B701-425EBF1DE88F}"/>
              </a:ext>
            </a:extLst>
          </p:cNvPr>
          <p:cNvSpPr/>
          <p:nvPr/>
        </p:nvSpPr>
        <p:spPr>
          <a:xfrm>
            <a:off x="9417197" y="1929976"/>
            <a:ext cx="933644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Technical Writer</a:t>
            </a:r>
          </a:p>
        </p:txBody>
      </p:sp>
      <p:sp>
        <p:nvSpPr>
          <p:cNvPr id="70" name="Plaque 69">
            <a:extLst>
              <a:ext uri="{FF2B5EF4-FFF2-40B4-BE49-F238E27FC236}">
                <a16:creationId xmlns:a16="http://schemas.microsoft.com/office/drawing/2014/main" id="{69931D89-B461-4443-B020-7216DDBEC063}"/>
              </a:ext>
            </a:extLst>
          </p:cNvPr>
          <p:cNvSpPr/>
          <p:nvPr/>
        </p:nvSpPr>
        <p:spPr>
          <a:xfrm>
            <a:off x="9422675" y="3287644"/>
            <a:ext cx="933644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Training Specialist</a:t>
            </a:r>
          </a:p>
        </p:txBody>
      </p:sp>
      <p:sp>
        <p:nvSpPr>
          <p:cNvPr id="76" name="Plaque 75">
            <a:extLst>
              <a:ext uri="{FF2B5EF4-FFF2-40B4-BE49-F238E27FC236}">
                <a16:creationId xmlns:a16="http://schemas.microsoft.com/office/drawing/2014/main" id="{7BC4A9DF-42E3-489A-AEF0-378FE99DE5DF}"/>
              </a:ext>
            </a:extLst>
          </p:cNvPr>
          <p:cNvSpPr/>
          <p:nvPr/>
        </p:nvSpPr>
        <p:spPr>
          <a:xfrm>
            <a:off x="5306147" y="1421951"/>
            <a:ext cx="1130658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Info Security Analyst</a:t>
            </a:r>
          </a:p>
        </p:txBody>
      </p:sp>
      <p:sp>
        <p:nvSpPr>
          <p:cNvPr id="77" name="Plaque 76">
            <a:extLst>
              <a:ext uri="{FF2B5EF4-FFF2-40B4-BE49-F238E27FC236}">
                <a16:creationId xmlns:a16="http://schemas.microsoft.com/office/drawing/2014/main" id="{BC1FFFBB-E0E9-40EF-9F10-DE671CF0B4D8}"/>
              </a:ext>
            </a:extLst>
          </p:cNvPr>
          <p:cNvSpPr/>
          <p:nvPr/>
        </p:nvSpPr>
        <p:spPr>
          <a:xfrm>
            <a:off x="4815899" y="2525602"/>
            <a:ext cx="995911" cy="603093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Network/ Systems Admin</a:t>
            </a:r>
          </a:p>
        </p:txBody>
      </p:sp>
      <p:sp>
        <p:nvSpPr>
          <p:cNvPr id="79" name="Plaque 78">
            <a:extLst>
              <a:ext uri="{FF2B5EF4-FFF2-40B4-BE49-F238E27FC236}">
                <a16:creationId xmlns:a16="http://schemas.microsoft.com/office/drawing/2014/main" id="{8C57B742-D983-4FFC-9B99-8AF52BC198BB}"/>
              </a:ext>
            </a:extLst>
          </p:cNvPr>
          <p:cNvSpPr/>
          <p:nvPr/>
        </p:nvSpPr>
        <p:spPr>
          <a:xfrm>
            <a:off x="3337247" y="2502516"/>
            <a:ext cx="1131788" cy="556160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Systems Software Developer</a:t>
            </a:r>
          </a:p>
        </p:txBody>
      </p:sp>
      <p:sp>
        <p:nvSpPr>
          <p:cNvPr id="85" name="Plaque 84">
            <a:extLst>
              <a:ext uri="{FF2B5EF4-FFF2-40B4-BE49-F238E27FC236}">
                <a16:creationId xmlns:a16="http://schemas.microsoft.com/office/drawing/2014/main" id="{4BD52959-FF0C-4420-82DE-A9B41010EC82}"/>
              </a:ext>
            </a:extLst>
          </p:cNvPr>
          <p:cNvSpPr/>
          <p:nvPr/>
        </p:nvSpPr>
        <p:spPr>
          <a:xfrm>
            <a:off x="5880479" y="1992173"/>
            <a:ext cx="1104377" cy="457747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Info Systems Manager</a:t>
            </a:r>
          </a:p>
        </p:txBody>
      </p:sp>
      <p:sp>
        <p:nvSpPr>
          <p:cNvPr id="103" name="Plaque 102">
            <a:extLst>
              <a:ext uri="{FF2B5EF4-FFF2-40B4-BE49-F238E27FC236}">
                <a16:creationId xmlns:a16="http://schemas.microsoft.com/office/drawing/2014/main" id="{E445D1CC-6112-44C7-9832-F457BA2A0729}"/>
              </a:ext>
            </a:extLst>
          </p:cNvPr>
          <p:cNvSpPr/>
          <p:nvPr/>
        </p:nvSpPr>
        <p:spPr>
          <a:xfrm>
            <a:off x="8385776" y="4812096"/>
            <a:ext cx="935182" cy="590988"/>
          </a:xfrm>
          <a:prstGeom prst="plaque">
            <a:avLst/>
          </a:prstGeom>
          <a:solidFill>
            <a:srgbClr val="948A54"/>
          </a:solidFill>
          <a:ln w="38100">
            <a:solidFill>
              <a:srgbClr val="4A4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Support Specialist Level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2A41838-091E-4DF2-AF46-4CC4921EF421}"/>
              </a:ext>
            </a:extLst>
          </p:cNvPr>
          <p:cNvSpPr txBox="1"/>
          <p:nvPr/>
        </p:nvSpPr>
        <p:spPr>
          <a:xfrm>
            <a:off x="3278186" y="771464"/>
            <a:ext cx="1403309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3438"/>
            <a:r>
              <a:rPr lang="en-US" sz="1227" b="1" dirty="0">
                <a:solidFill>
                  <a:prstClr val="black"/>
                </a:solidFill>
                <a:latin typeface="Arial Black" panose="020B0A04020102020204" pitchFamily="34" charset="0"/>
              </a:rPr>
              <a:t>Programming/Development</a:t>
            </a:r>
          </a:p>
        </p:txBody>
      </p:sp>
      <p:sp>
        <p:nvSpPr>
          <p:cNvPr id="72" name="Plaque 71">
            <a:extLst>
              <a:ext uri="{FF2B5EF4-FFF2-40B4-BE49-F238E27FC236}">
                <a16:creationId xmlns:a16="http://schemas.microsoft.com/office/drawing/2014/main" id="{07DEB5F8-A0D2-4016-91EA-1A93AF4B61FC}"/>
              </a:ext>
            </a:extLst>
          </p:cNvPr>
          <p:cNvSpPr/>
          <p:nvPr/>
        </p:nvSpPr>
        <p:spPr>
          <a:xfrm>
            <a:off x="4884761" y="1999736"/>
            <a:ext cx="927048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Network Architect</a:t>
            </a:r>
          </a:p>
        </p:txBody>
      </p:sp>
      <p:sp>
        <p:nvSpPr>
          <p:cNvPr id="107" name="Plaque 106">
            <a:extLst>
              <a:ext uri="{FF2B5EF4-FFF2-40B4-BE49-F238E27FC236}">
                <a16:creationId xmlns:a16="http://schemas.microsoft.com/office/drawing/2014/main" id="{0604D719-7124-4AC6-8DEB-294800F5610B}"/>
              </a:ext>
            </a:extLst>
          </p:cNvPr>
          <p:cNvSpPr/>
          <p:nvPr/>
        </p:nvSpPr>
        <p:spPr>
          <a:xfrm>
            <a:off x="4805046" y="3333868"/>
            <a:ext cx="1146680" cy="565478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Cyber-Security  Intern</a:t>
            </a:r>
          </a:p>
        </p:txBody>
      </p:sp>
      <p:sp>
        <p:nvSpPr>
          <p:cNvPr id="108" name="Plaque 107">
            <a:extLst>
              <a:ext uri="{FF2B5EF4-FFF2-40B4-BE49-F238E27FC236}">
                <a16:creationId xmlns:a16="http://schemas.microsoft.com/office/drawing/2014/main" id="{F3524E49-ECB4-4B21-BDA6-D29FB7CF38A4}"/>
              </a:ext>
            </a:extLst>
          </p:cNvPr>
          <p:cNvSpPr/>
          <p:nvPr/>
        </p:nvSpPr>
        <p:spPr>
          <a:xfrm>
            <a:off x="6037648" y="3297628"/>
            <a:ext cx="986381" cy="759446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Network/ Systems Analyst (Jr)</a:t>
            </a:r>
          </a:p>
        </p:txBody>
      </p:sp>
      <p:sp>
        <p:nvSpPr>
          <p:cNvPr id="109" name="Plaque 108">
            <a:extLst>
              <a:ext uri="{FF2B5EF4-FFF2-40B4-BE49-F238E27FC236}">
                <a16:creationId xmlns:a16="http://schemas.microsoft.com/office/drawing/2014/main" id="{7C4D3955-8966-4661-9FF4-6113F5CF8951}"/>
              </a:ext>
            </a:extLst>
          </p:cNvPr>
          <p:cNvSpPr/>
          <p:nvPr/>
        </p:nvSpPr>
        <p:spPr>
          <a:xfrm>
            <a:off x="7261839" y="3295853"/>
            <a:ext cx="1004367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Database Admin (Jr)</a:t>
            </a:r>
          </a:p>
        </p:txBody>
      </p:sp>
      <p:sp>
        <p:nvSpPr>
          <p:cNvPr id="110" name="Plaque 109">
            <a:extLst>
              <a:ext uri="{FF2B5EF4-FFF2-40B4-BE49-F238E27FC236}">
                <a16:creationId xmlns:a16="http://schemas.microsoft.com/office/drawing/2014/main" id="{E6122D1C-049E-4683-88A3-6948CE4611AC}"/>
              </a:ext>
            </a:extLst>
          </p:cNvPr>
          <p:cNvSpPr/>
          <p:nvPr/>
        </p:nvSpPr>
        <p:spPr>
          <a:xfrm>
            <a:off x="3325903" y="4515887"/>
            <a:ext cx="1112294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Web Developer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3B468-7821-4938-AEF7-3E73B95C1141}"/>
              </a:ext>
            </a:extLst>
          </p:cNvPr>
          <p:cNvSpPr/>
          <p:nvPr/>
        </p:nvSpPr>
        <p:spPr>
          <a:xfrm>
            <a:off x="4733200" y="1334696"/>
            <a:ext cx="2333655" cy="32314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endParaRPr lang="en-US" sz="122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Plaque 48">
            <a:extLst>
              <a:ext uri="{FF2B5EF4-FFF2-40B4-BE49-F238E27FC236}">
                <a16:creationId xmlns:a16="http://schemas.microsoft.com/office/drawing/2014/main" id="{FFD509AC-AFB1-417C-BA1D-75CBDCD3350A}"/>
              </a:ext>
            </a:extLst>
          </p:cNvPr>
          <p:cNvSpPr/>
          <p:nvPr/>
        </p:nvSpPr>
        <p:spPr>
          <a:xfrm>
            <a:off x="3325903" y="3935601"/>
            <a:ext cx="1112294" cy="467591"/>
          </a:xfrm>
          <a:prstGeom prst="plaque">
            <a:avLst/>
          </a:prstGeom>
          <a:solidFill>
            <a:srgbClr val="2DB52D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227" b="1" dirty="0">
                <a:solidFill>
                  <a:prstClr val="white"/>
                </a:solidFill>
                <a:latin typeface="Calibri"/>
              </a:rPr>
              <a:t>QA Analyst/ Tester (Jr)</a:t>
            </a:r>
          </a:p>
        </p:txBody>
      </p:sp>
      <p:sp>
        <p:nvSpPr>
          <p:cNvPr id="71" name="Plaque 70">
            <a:extLst>
              <a:ext uri="{FF2B5EF4-FFF2-40B4-BE49-F238E27FC236}">
                <a16:creationId xmlns:a16="http://schemas.microsoft.com/office/drawing/2014/main" id="{8FB6299D-DE14-43E3-A54D-79AD36E54F74}"/>
              </a:ext>
            </a:extLst>
          </p:cNvPr>
          <p:cNvSpPr/>
          <p:nvPr/>
        </p:nvSpPr>
        <p:spPr>
          <a:xfrm>
            <a:off x="3335264" y="1373768"/>
            <a:ext cx="1115605" cy="467591"/>
          </a:xfrm>
          <a:prstGeom prst="plaque">
            <a:avLst/>
          </a:prstGeom>
          <a:solidFill>
            <a:srgbClr val="CC00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091" b="1" dirty="0">
                <a:solidFill>
                  <a:prstClr val="white"/>
                </a:solidFill>
                <a:latin typeface="Calibri"/>
              </a:rPr>
              <a:t>QA Analyst/ Tester</a:t>
            </a:r>
          </a:p>
        </p:txBody>
      </p:sp>
      <p:sp>
        <p:nvSpPr>
          <p:cNvPr id="78" name="Plaque 77">
            <a:extLst>
              <a:ext uri="{FF2B5EF4-FFF2-40B4-BE49-F238E27FC236}">
                <a16:creationId xmlns:a16="http://schemas.microsoft.com/office/drawing/2014/main" id="{A55EEF14-5ABB-4A5F-AADC-3FD2BC39A9B6}"/>
              </a:ext>
            </a:extLst>
          </p:cNvPr>
          <p:cNvSpPr/>
          <p:nvPr/>
        </p:nvSpPr>
        <p:spPr>
          <a:xfrm>
            <a:off x="5865184" y="4926215"/>
            <a:ext cx="1138490" cy="467591"/>
          </a:xfrm>
          <a:prstGeom prst="plaque">
            <a:avLst/>
          </a:prstGeom>
          <a:solidFill>
            <a:srgbClr val="009AD0"/>
          </a:solidFill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3438"/>
            <a:r>
              <a:rPr lang="en-US" sz="1364" b="1" dirty="0">
                <a:solidFill>
                  <a:prstClr val="white"/>
                </a:solidFill>
                <a:latin typeface="Calibri"/>
              </a:rPr>
              <a:t>IT Internships</a:t>
            </a:r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8B89F6CB-285A-3A43-B518-B73E33E247AE}"/>
              </a:ext>
            </a:extLst>
          </p:cNvPr>
          <p:cNvSpPr txBox="1">
            <a:spLocks/>
          </p:cNvSpPr>
          <p:nvPr/>
        </p:nvSpPr>
        <p:spPr>
          <a:xfrm>
            <a:off x="9060329" y="662314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66E82D-2EB5-B74E-AD62-7BF40F7E072C}" type="slidenum">
              <a:rPr lang="en-US" sz="1100" smtClean="0"/>
              <a:pPr algn="r"/>
              <a:t>14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488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B1DDC-D41C-5A4B-8268-B5C9054B3C3E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lateral communication tools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09163FB0-D1D4-3B43-9C2E-0413949F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" y="2426818"/>
            <a:ext cx="4164206" cy="39976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D3668E0-6BC0-4643-9B6F-B1168D573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883470" y="2426818"/>
            <a:ext cx="257912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5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0B1DDC-D41C-5A4B-8268-B5C9054B3C3E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Create a common referral form and process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DBFB7-F956-434D-BC5E-BD3FF29FFC18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Tx/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vant Garde Book BT"/>
                <a:ea typeface="+mn-ea"/>
                <a:cs typeface="Avant Garde Book BT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Tx/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vant Garde Book BT"/>
                <a:ea typeface="+mn-ea"/>
                <a:cs typeface="Avant Garde Book BT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Tx/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vant Garde Book BT"/>
                <a:ea typeface="+mn-ea"/>
                <a:cs typeface="Avant Garde Book BT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Tx/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vant Garde Book BT"/>
                <a:ea typeface="+mn-ea"/>
                <a:cs typeface="Avant Garde Book BT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Tx/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vant Garde Book BT"/>
                <a:ea typeface="+mn-ea"/>
                <a:cs typeface="Avant Garde Book BT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Number of referral among agencies is State measure of workforce system health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No partners currently track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“Low-hanging fruit”</a:t>
            </a:r>
          </a:p>
        </p:txBody>
      </p:sp>
      <p:pic>
        <p:nvPicPr>
          <p:cNvPr id="5" name="Picture 4" descr="A screenshot of a social media pos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B795681-03D6-314C-AD77-CCDC96246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r="44998" b="2"/>
          <a:stretch/>
        </p:blipFill>
        <p:spPr>
          <a:xfrm>
            <a:off x="5878849" y="1246910"/>
            <a:ext cx="6313150" cy="546977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49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0B1DDC-D41C-5A4B-8268-B5C9054B3C3E}"/>
              </a:ext>
            </a:extLst>
          </p:cNvPr>
          <p:cNvSpPr txBox="1"/>
          <p:nvPr/>
        </p:nvSpPr>
        <p:spPr>
          <a:xfrm>
            <a:off x="621039" y="461571"/>
            <a:ext cx="8792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Initiatives carried over into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951C1-CFC4-8542-900C-CD166BFFC1CB}"/>
              </a:ext>
            </a:extLst>
          </p:cNvPr>
          <p:cNvSpPr txBox="1"/>
          <p:nvPr/>
        </p:nvSpPr>
        <p:spPr>
          <a:xfrm>
            <a:off x="581110" y="1562793"/>
            <a:ext cx="7996843" cy="46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Complete programming of career pathways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Improve programming of referral form and functionality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Work to integrate new tools into each agency’s workflow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Add quarterly workshops for workforce partners on topics that tighten integration of system and improve service to customer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Begin new state system metrics collection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DCB6FE5B-C8F7-444F-8A06-329C67F7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6720F-9E29-884F-8E2F-7A0421FC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51"/>
          <a:stretch/>
        </p:blipFill>
        <p:spPr>
          <a:xfrm>
            <a:off x="669176" y="0"/>
            <a:ext cx="10853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7AD86-BC91-5740-8E96-EF77151D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477211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Evaluation Against State Strategic Goals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E8957-8D43-5445-9B0A-B46F8B10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91" y="1629089"/>
            <a:ext cx="2413347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8E0E-8B3A-EB40-A1BE-0E19AD73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Maximize Access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Skills and Credentialing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Life Management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Resources to remove barriers</a:t>
            </a:r>
          </a:p>
        </p:txBody>
      </p:sp>
    </p:spTree>
    <p:extLst>
      <p:ext uri="{BB962C8B-B14F-4D97-AF65-F5344CB8AC3E}">
        <p14:creationId xmlns:p14="http://schemas.microsoft.com/office/powerpoint/2010/main" val="33890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0D32-F9C1-0444-BE64-9D0B0A7D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4" y="501651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CAC5-CCB2-034D-9CAB-54C8302B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752600"/>
            <a:ext cx="7772400" cy="460374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2:00	Introductions </a:t>
            </a:r>
            <a:endParaRPr lang="en-US" sz="2400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400" i="1" dirty="0"/>
              <a:t>“What did you read this summer?”</a:t>
            </a:r>
            <a:r>
              <a:rPr lang="en-US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2:10	Calibrating to new program year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2:30	Evaluation against State Strategic Goals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3:15	Identifying FY2020 Activities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3:45	Next Steps for SWIP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908D8F8-916F-4D0E-BEC3-905D4CAC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3AE0-D99A-D240-9177-C9C9BA7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82FD7B-B315-6345-9BD6-C7F15828351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7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92D8-CD62-CD4D-9B3E-8EEECE8D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18411" cy="344210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Action Plan for 2020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EFE3FC-CF86-DB47-AE4A-36F4C0D0A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04790"/>
              </p:ext>
            </p:extLst>
          </p:nvPr>
        </p:nvGraphicFramePr>
        <p:xfrm>
          <a:off x="5735783" y="76211"/>
          <a:ext cx="5618018" cy="670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3" imgW="5943600" imgH="8039100" progId="Word.Document.12">
                  <p:embed/>
                </p:oleObj>
              </mc:Choice>
              <mc:Fallback>
                <p:oleObj name="Document" r:id="rId3" imgW="5943600" imgH="803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5783" y="76211"/>
                        <a:ext cx="5618018" cy="670557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40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08EAE-9906-DD46-867F-9503088F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Action Steps for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63D5-04EC-EA44-9466-A7B4FF4F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"/>
            <a:ext cx="5306084" cy="6733308"/>
          </a:xfrm>
        </p:spPr>
        <p:txBody>
          <a:bodyPr anchor="ctr">
            <a:normAutofit/>
          </a:bodyPr>
          <a:lstStyle/>
          <a:p>
            <a:r>
              <a:rPr lang="en-US" dirty="0"/>
              <a:t>Strengths-Opportunities: How can we use internal strengths to go after external opportunities?</a:t>
            </a:r>
          </a:p>
          <a:p>
            <a:r>
              <a:rPr lang="en-US" dirty="0"/>
              <a:t>Strengths-Threats: How can we use our internal strengths to minimize threats</a:t>
            </a:r>
          </a:p>
          <a:p>
            <a:r>
              <a:rPr lang="en-US" dirty="0"/>
              <a:t>Weakness-Opportunities: How can we improve our weaknesses by taking advantage of opportunities</a:t>
            </a:r>
          </a:p>
          <a:p>
            <a:r>
              <a:rPr lang="en-US" dirty="0"/>
              <a:t>Weakness-Threats: How can we eliminate/mitigate weaknesses to avoid threats</a:t>
            </a:r>
          </a:p>
        </p:txBody>
      </p:sp>
    </p:spTree>
    <p:extLst>
      <p:ext uri="{BB962C8B-B14F-4D97-AF65-F5344CB8AC3E}">
        <p14:creationId xmlns:p14="http://schemas.microsoft.com/office/powerpoint/2010/main" val="348735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ED600-D8DC-D34D-8152-0C457E86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Next Steps for SWIP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82B490-7ADF-47E6-9BAC-D4CA05374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441773"/>
              </p:ext>
            </p:extLst>
          </p:nvPr>
        </p:nvGraphicFramePr>
        <p:xfrm>
          <a:off x="5194300" y="189183"/>
          <a:ext cx="6513604" cy="621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46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5FDB4-DB17-5445-84F0-97149209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691" y="170602"/>
            <a:ext cx="5617859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Training Topics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E5123B3A-C925-47DA-9525-CDE44F8BA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8520-C16F-F645-BA84-63CD64BB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1479665"/>
            <a:ext cx="5929372" cy="5087389"/>
          </a:xfrm>
        </p:spPr>
        <p:txBody>
          <a:bodyPr numCol="2" anchor="ctr">
            <a:normAutofit fontScale="92500"/>
          </a:bodyPr>
          <a:lstStyle/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Generation Gap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Influence and Persuasion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Communication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Managing Press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Anger Management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Body Language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Dealing with Difficult People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Project Management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Motivation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Working Smarter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Customer Service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Facilitation Skills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Business Writing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Conquering Public Speaking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Dynamic Presentations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Social Media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Crisis Management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Marketing and Sales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Team Building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Digital Transformation</a:t>
            </a:r>
          </a:p>
          <a:p>
            <a:pPr>
              <a:buFont typeface="Zapf Dingbats"/>
              <a:buChar char="❐"/>
            </a:pPr>
            <a:r>
              <a:rPr lang="en-US" sz="2400" dirty="0">
                <a:solidFill>
                  <a:srgbClr val="000000"/>
                </a:solidFill>
              </a:rPr>
              <a:t>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8496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27B7-2E31-214D-959C-0FCCCACA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Labor Market Update - Maryland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CE0262-4D0D-8343-BE07-02F29E04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8" y="2244437"/>
            <a:ext cx="11833779" cy="29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27B7-2E31-214D-959C-0FCCCACA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Labor Market Update - Susquehanna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ED5BC4-4342-0049-BA61-95F17C5B5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3" y="1961804"/>
            <a:ext cx="11880073" cy="36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27B7-2E31-214D-959C-0FCCCACA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Labor Market Update - Susquehanna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40B282-A996-2B4C-A0E9-0F6E32AE0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85" y="1542223"/>
            <a:ext cx="10047629" cy="50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DC44C3-D57E-B64D-9812-42EC7DD3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Workforce System Partners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EEA4-30AF-FA4A-9900-798BF206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432262"/>
            <a:ext cx="5946255" cy="6425738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solidFill>
                  <a:srgbClr val="000000"/>
                </a:solidFill>
              </a:rPr>
              <a:t>The Transitional Support Services (TSS)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Program purpose: to assist families with their transition from welfare to work as it lessens the effect of the benefit cliff immediately upon obtaining employment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Program implementation date: July 1, 2019; first TSS payment August 2019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The TSS benefit provides financial assistance to customers whose TCA case is closed due to over scale earned income or a combination of earned and unearned income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Eligible customers will receive 3 consecutive months of TSS benefits, which is equivalent to the last TCA payment received</a:t>
            </a:r>
          </a:p>
        </p:txBody>
      </p:sp>
    </p:spTree>
    <p:extLst>
      <p:ext uri="{BB962C8B-B14F-4D97-AF65-F5344CB8AC3E}">
        <p14:creationId xmlns:p14="http://schemas.microsoft.com/office/powerpoint/2010/main" val="5062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0B1DDC-D41C-5A4B-8268-B5C9054B3C3E}"/>
              </a:ext>
            </a:extLst>
          </p:cNvPr>
          <p:cNvSpPr txBox="1"/>
          <p:nvPr/>
        </p:nvSpPr>
        <p:spPr>
          <a:xfrm>
            <a:off x="430484" y="233520"/>
            <a:ext cx="1133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2018-2019 Workforce System Recap </a:t>
            </a:r>
          </a:p>
        </p:txBody>
      </p:sp>
      <p:pic>
        <p:nvPicPr>
          <p:cNvPr id="11" name="Picture 10" descr="Screenshot 2018-11-12 15.00.11.png">
            <a:extLst>
              <a:ext uri="{FF2B5EF4-FFF2-40B4-BE49-F238E27FC236}">
                <a16:creationId xmlns:a16="http://schemas.microsoft.com/office/drawing/2014/main" id="{DCC19692-0AFF-AE4D-A70D-5EE542C88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8"/>
          <a:stretch/>
        </p:blipFill>
        <p:spPr>
          <a:xfrm>
            <a:off x="802199" y="1029483"/>
            <a:ext cx="6214941" cy="5828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8394B-992A-D44D-AA38-D9417D21A780}"/>
              </a:ext>
            </a:extLst>
          </p:cNvPr>
          <p:cNvSpPr txBox="1"/>
          <p:nvPr/>
        </p:nvSpPr>
        <p:spPr>
          <a:xfrm>
            <a:off x="7642896" y="1029480"/>
            <a:ext cx="37469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Created Action Plan mapped to state benchmarks </a:t>
            </a:r>
          </a:p>
          <a:p>
            <a:r>
              <a:rPr lang="en-US" dirty="0"/>
              <a:t>August 2018 SWIP Meeting in Cecil County focused on evaluation and planning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6EFF4-B271-6844-80B6-A9146F17CA22}"/>
              </a:ext>
            </a:extLst>
          </p:cNvPr>
          <p:cNvSpPr txBox="1"/>
          <p:nvPr/>
        </p:nvSpPr>
        <p:spPr>
          <a:xfrm>
            <a:off x="7581207" y="4106487"/>
            <a:ext cx="3808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Also worked to: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Strengthen core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Improve SWIP quarterly meetings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Expand and complete 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233029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0D32-F9C1-0444-BE64-9D0B0A7D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37" y="501651"/>
            <a:ext cx="777734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Quarterly SWIP Meetings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CAC5-CCB2-034D-9CAB-54C8302B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37" y="1892130"/>
            <a:ext cx="8735290" cy="489426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b="1" dirty="0"/>
              <a:t>November 2018 in Harford County – Transportation Resources and Programs</a:t>
            </a:r>
          </a:p>
          <a:p>
            <a:pPr marL="742950" lvl="1" indent="-285750"/>
            <a:r>
              <a:rPr lang="en-US" sz="2000" dirty="0"/>
              <a:t>Suzanne </a:t>
            </a:r>
            <a:r>
              <a:rPr lang="en-US" sz="2000" dirty="0" err="1"/>
              <a:t>Kalmbacher</a:t>
            </a:r>
            <a:r>
              <a:rPr lang="en-US" sz="2000" dirty="0"/>
              <a:t>, Chief of Cecil Transit</a:t>
            </a:r>
          </a:p>
          <a:p>
            <a:pPr marL="742950" lvl="1" indent="-285750"/>
            <a:r>
              <a:rPr lang="en-US" sz="2000" dirty="0"/>
              <a:t>Steve </a:t>
            </a:r>
            <a:r>
              <a:rPr lang="en-US" sz="2000" dirty="0" err="1"/>
              <a:t>Overbay</a:t>
            </a:r>
            <a:r>
              <a:rPr lang="en-US" sz="2000" dirty="0"/>
              <a:t>, deputy director of Harford County Office of Community and Economic Development</a:t>
            </a:r>
          </a:p>
          <a:p>
            <a:pPr marL="742950" lvl="1" indent="-285750"/>
            <a:r>
              <a:rPr lang="en-US" sz="2000" dirty="0"/>
              <a:t>Gary </a:t>
            </a:r>
            <a:r>
              <a:rPr lang="en-US" sz="2000" dirty="0" err="1"/>
              <a:t>Blazinsky</a:t>
            </a:r>
            <a:r>
              <a:rPr lang="en-US" sz="2000" dirty="0"/>
              <a:t>, transit administrator for Harford County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sz="2000" dirty="0"/>
              <a:t>Small Group work</a:t>
            </a:r>
          </a:p>
          <a:p>
            <a:r>
              <a:rPr lang="en-US" sz="2000" b="1" dirty="0"/>
              <a:t>February&gt;March 2019 in Cecil County – Employment for Seniors</a:t>
            </a:r>
          </a:p>
          <a:p>
            <a:pPr marL="742950" lvl="1" indent="-285750"/>
            <a:r>
              <a:rPr lang="en-US" sz="2000" dirty="0"/>
              <a:t>Christine Garland, Vice President of Workforce Development, Senior Service America, Inc.</a:t>
            </a:r>
          </a:p>
          <a:p>
            <a:pPr marL="742950" lvl="1" indent="-285750"/>
            <a:r>
              <a:rPr lang="en-US" sz="2000" dirty="0"/>
              <a:t>Karen Y. </a:t>
            </a:r>
            <a:r>
              <a:rPr lang="en-US" sz="2000" dirty="0" err="1"/>
              <a:t>Winkowski</a:t>
            </a:r>
            <a:r>
              <a:rPr lang="en-US" sz="2000" dirty="0"/>
              <a:t>, Harford County Office of Aging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sz="2000" dirty="0"/>
              <a:t>Small Group work</a:t>
            </a:r>
          </a:p>
          <a:p>
            <a:r>
              <a:rPr lang="en-US" sz="2000" b="1" dirty="0"/>
              <a:t>May 2019 in Harford County – Metrics and Measures</a:t>
            </a:r>
          </a:p>
          <a:p>
            <a:pPr marL="742950" lvl="1" indent="-285750"/>
            <a:r>
              <a:rPr lang="en-US" sz="2000" dirty="0"/>
              <a:t>Eligibility and performance measures</a:t>
            </a:r>
          </a:p>
          <a:p>
            <a:pPr marL="742950" lvl="1" indent="-285750"/>
            <a:r>
              <a:rPr lang="en-US" sz="2000" dirty="0"/>
              <a:t>Alignment with State benchmarks</a:t>
            </a:r>
          </a:p>
          <a:p>
            <a:pPr marL="742950" lvl="1" indent="-285750"/>
            <a:r>
              <a:rPr lang="en-US" sz="2000" dirty="0"/>
              <a:t>Small Group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908D8F8-916F-4D0E-BEC3-905D4CAC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3AE0-D99A-D240-9177-C9C9BA7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82FD7B-B315-6345-9BD6-C7F15828351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4C35-512E-446D-BF34-AEE5867BAB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541" y="168213"/>
            <a:ext cx="6535026" cy="12065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BEDB-B151-4C3C-AAC0-B6E02501C9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8928" y="1374807"/>
            <a:ext cx="7116918" cy="52483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Overarching goal: Create a tool that SWIP stakeholders can use to help clients enter the workforce in sectors that offer opportunities for career advancement</a:t>
            </a:r>
          </a:p>
          <a:p>
            <a:pPr marL="460375" lvl="0" indent="-460375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FY18: Developed prototype career pathway for healthcare sector</a:t>
            </a:r>
          </a:p>
          <a:p>
            <a:pPr marL="460375" lvl="0" indent="-460375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FY19 goal: Develop pathways for four high-demand sectors: manufacturing, logistics, information technology, and construction</a:t>
            </a:r>
          </a:p>
          <a:p>
            <a:pPr marL="460375" lvl="0" indent="-460375"/>
            <a:r>
              <a:rPr lang="en-US" dirty="0">
                <a:cs typeface="Calibri" panose="020F0502020204030204" pitchFamily="34" charset="0"/>
              </a:rPr>
              <a:t>FY20 goals: Solicit industry feedback. Migrate tool from PDF files to web-based and add functionality. Analyze other sectors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C84CF26-1447-6D40-82D9-4EF64F7BA1A0}"/>
              </a:ext>
            </a:extLst>
          </p:cNvPr>
          <p:cNvSpPr txBox="1">
            <a:spLocks/>
          </p:cNvSpPr>
          <p:nvPr/>
        </p:nvSpPr>
        <p:spPr>
          <a:xfrm>
            <a:off x="9060329" y="662314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466E82D-2EB5-B74E-AD62-7BF40F7E072C}" type="slidenum">
              <a:rPr lang="en-US" sz="1100" smtClean="0"/>
              <a:pPr algn="r"/>
              <a:t>9</a:t>
            </a:fld>
            <a:endParaRPr lang="en-US" sz="1100" dirty="0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9CB7573E-B594-6E45-96EC-635CA2B0A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25" y="180264"/>
            <a:ext cx="3346004" cy="61918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276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1154</Words>
  <Application>Microsoft Macintosh PowerPoint</Application>
  <PresentationFormat>Widescreen</PresentationFormat>
  <Paragraphs>279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Zapf Dingbats</vt:lpstr>
      <vt:lpstr>Office Theme</vt:lpstr>
      <vt:lpstr>Microsoft Word Document</vt:lpstr>
      <vt:lpstr>Susquehanna Workforce Innovation Partnership (SWIP)</vt:lpstr>
      <vt:lpstr>Agenda</vt:lpstr>
      <vt:lpstr>Labor Market Update - Maryland</vt:lpstr>
      <vt:lpstr>Labor Market Update - Susquehanna</vt:lpstr>
      <vt:lpstr>Labor Market Update - Susquehanna</vt:lpstr>
      <vt:lpstr>Workforce System Partners Updates</vt:lpstr>
      <vt:lpstr>PowerPoint Presentation</vt:lpstr>
      <vt:lpstr>Quarterly SWIP Meetings </vt:lpstr>
      <vt:lpstr>Develop Career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Against State Strategic Goals</vt:lpstr>
      <vt:lpstr>Action Plan for 2020</vt:lpstr>
      <vt:lpstr>Action Steps for 2020</vt:lpstr>
      <vt:lpstr>Next Steps for SWIP</vt:lpstr>
      <vt:lpstr>Training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Susquehanna Workforce Innovation Partnership (SWIP)</dc:title>
  <dc:creator>Joan Michel</dc:creator>
  <cp:lastModifiedBy>Joan Michel</cp:lastModifiedBy>
  <cp:revision>6</cp:revision>
  <cp:lastPrinted>2019-08-13T16:21:13Z</cp:lastPrinted>
  <dcterms:created xsi:type="dcterms:W3CDTF">2019-08-13T16:16:03Z</dcterms:created>
  <dcterms:modified xsi:type="dcterms:W3CDTF">2019-08-13T16:28:29Z</dcterms:modified>
</cp:coreProperties>
</file>