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64" r:id="rId2"/>
    <p:sldId id="268" r:id="rId3"/>
    <p:sldId id="269" r:id="rId4"/>
    <p:sldId id="265" r:id="rId5"/>
    <p:sldId id="256" r:id="rId6"/>
    <p:sldId id="257" r:id="rId7"/>
    <p:sldId id="258" r:id="rId8"/>
    <p:sldId id="259" r:id="rId9"/>
    <p:sldId id="260" r:id="rId10"/>
    <p:sldId id="261" r:id="rId11"/>
    <p:sldId id="262" r:id="rId12"/>
    <p:sldId id="270" r:id="rId13"/>
    <p:sldId id="26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7"/>
    <p:restoredTop sz="79693"/>
  </p:normalViewPr>
  <p:slideViewPr>
    <p:cSldViewPr snapToGrid="0" snapToObjects="1">
      <p:cViewPr varScale="1">
        <p:scale>
          <a:sx n="129" d="100"/>
          <a:sy n="129" d="100"/>
        </p:scale>
        <p:origin x="232" y="6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4BE61E8-D245-3C41-8F35-6A3AF951A485}" type="doc">
      <dgm:prSet loTypeId="urn:microsoft.com/office/officeart/2005/8/layout/venn2" loCatId="" qsTypeId="urn:microsoft.com/office/officeart/2005/8/quickstyle/simple1" qsCatId="simple" csTypeId="urn:microsoft.com/office/officeart/2005/8/colors/accent1_4" csCatId="accent1" phldr="1"/>
      <dgm:spPr/>
      <dgm:t>
        <a:bodyPr/>
        <a:lstStyle/>
        <a:p>
          <a:endParaRPr lang="en-US"/>
        </a:p>
      </dgm:t>
    </dgm:pt>
    <dgm:pt modelId="{8DEA41D8-5428-1947-AED5-9DDE623875AC}">
      <dgm:prSet phldrT="[Text]" custT="1"/>
      <dgm:spPr>
        <a:solidFill>
          <a:srgbClr val="7030A0"/>
        </a:solidFill>
      </dgm:spPr>
      <dgm:t>
        <a:bodyPr/>
        <a:lstStyle/>
        <a:p>
          <a:pPr>
            <a:spcAft>
              <a:spcPts val="0"/>
            </a:spcAft>
          </a:pPr>
          <a:r>
            <a:rPr lang="en-US" sz="1400" dirty="0"/>
            <a:t>Local economy competitive on national/global stage </a:t>
          </a:r>
        </a:p>
      </dgm:t>
    </dgm:pt>
    <dgm:pt modelId="{6EA8DFAD-A68A-4547-A041-704C244503E8}" type="parTrans" cxnId="{C837A898-CB93-AE47-8CD6-0D0849E84696}">
      <dgm:prSet/>
      <dgm:spPr/>
      <dgm:t>
        <a:bodyPr/>
        <a:lstStyle/>
        <a:p>
          <a:endParaRPr lang="en-US"/>
        </a:p>
      </dgm:t>
    </dgm:pt>
    <dgm:pt modelId="{79E428BA-F450-7A4B-B1E2-A13D2129B2AE}" type="sibTrans" cxnId="{C837A898-CB93-AE47-8CD6-0D0849E84696}">
      <dgm:prSet/>
      <dgm:spPr/>
      <dgm:t>
        <a:bodyPr/>
        <a:lstStyle/>
        <a:p>
          <a:endParaRPr lang="en-US"/>
        </a:p>
      </dgm:t>
    </dgm:pt>
    <dgm:pt modelId="{4ED91111-5DED-AC49-A86C-C182717D9A08}">
      <dgm:prSet phldrT="[Text]" custT="1"/>
      <dgm:spPr>
        <a:solidFill>
          <a:schemeClr val="accent6">
            <a:lumMod val="75000"/>
          </a:schemeClr>
        </a:solidFill>
      </dgm:spPr>
      <dgm:t>
        <a:bodyPr/>
        <a:lstStyle/>
        <a:p>
          <a:r>
            <a:rPr lang="en-US" sz="1800" dirty="0"/>
            <a:t>Employee skills matched to economic demand</a:t>
          </a:r>
        </a:p>
      </dgm:t>
    </dgm:pt>
    <dgm:pt modelId="{41419C46-D6C4-1441-88BE-4E55D8596BCC}" type="parTrans" cxnId="{A2CB3EAC-AAF3-E34C-B8A9-F1B98E173CD3}">
      <dgm:prSet/>
      <dgm:spPr/>
      <dgm:t>
        <a:bodyPr/>
        <a:lstStyle/>
        <a:p>
          <a:endParaRPr lang="en-US"/>
        </a:p>
      </dgm:t>
    </dgm:pt>
    <dgm:pt modelId="{470630D4-03AA-E649-A48A-8EC325F34772}" type="sibTrans" cxnId="{A2CB3EAC-AAF3-E34C-B8A9-F1B98E173CD3}">
      <dgm:prSet/>
      <dgm:spPr/>
      <dgm:t>
        <a:bodyPr/>
        <a:lstStyle/>
        <a:p>
          <a:endParaRPr lang="en-US"/>
        </a:p>
      </dgm:t>
    </dgm:pt>
    <dgm:pt modelId="{ADA2F419-C3EB-F347-AD77-30EF06BA5F3F}">
      <dgm:prSet phldrT="[Text]" custT="1"/>
      <dgm:spPr>
        <a:solidFill>
          <a:schemeClr val="accent2">
            <a:lumMod val="75000"/>
          </a:schemeClr>
        </a:solidFill>
      </dgm:spPr>
      <dgm:t>
        <a:bodyPr/>
        <a:lstStyle/>
        <a:p>
          <a:r>
            <a:rPr lang="en-US" sz="2400" dirty="0"/>
            <a:t>Individual ready and able to work</a:t>
          </a:r>
        </a:p>
      </dgm:t>
    </dgm:pt>
    <dgm:pt modelId="{C493318C-A62A-3948-BF76-ACCF014DA6CB}" type="parTrans" cxnId="{2BF09BEB-EF40-EE43-9D70-085B52BA6B0E}">
      <dgm:prSet/>
      <dgm:spPr/>
      <dgm:t>
        <a:bodyPr/>
        <a:lstStyle/>
        <a:p>
          <a:endParaRPr lang="en-US"/>
        </a:p>
      </dgm:t>
    </dgm:pt>
    <dgm:pt modelId="{A7DF6863-A3E9-B14E-B96C-0E28DEED9331}" type="sibTrans" cxnId="{2BF09BEB-EF40-EE43-9D70-085B52BA6B0E}">
      <dgm:prSet/>
      <dgm:spPr/>
      <dgm:t>
        <a:bodyPr/>
        <a:lstStyle/>
        <a:p>
          <a:endParaRPr lang="en-US"/>
        </a:p>
      </dgm:t>
    </dgm:pt>
    <dgm:pt modelId="{88B7E956-2407-2D40-8DC8-0C88A8A7DCAA}">
      <dgm:prSet phldrT="[Text]" custT="1"/>
      <dgm:spPr>
        <a:solidFill>
          <a:schemeClr val="accent5">
            <a:lumMod val="75000"/>
          </a:schemeClr>
        </a:solidFill>
      </dgm:spPr>
      <dgm:t>
        <a:bodyPr/>
        <a:lstStyle/>
        <a:p>
          <a:r>
            <a:rPr lang="en-US" sz="1600" dirty="0"/>
            <a:t>Businesses thriving with well-trained workforce, resources, and opportunity</a:t>
          </a:r>
        </a:p>
      </dgm:t>
    </dgm:pt>
    <dgm:pt modelId="{666DFE92-C850-B548-9A5A-0F9B71C87CE1}" type="sibTrans" cxnId="{37454085-14B1-CF45-AF56-3AEBB8C29E01}">
      <dgm:prSet/>
      <dgm:spPr/>
      <dgm:t>
        <a:bodyPr/>
        <a:lstStyle/>
        <a:p>
          <a:endParaRPr lang="en-US"/>
        </a:p>
      </dgm:t>
    </dgm:pt>
    <dgm:pt modelId="{D32F74F0-8F6D-2B4B-9408-93BAEFE9DD37}" type="parTrans" cxnId="{37454085-14B1-CF45-AF56-3AEBB8C29E01}">
      <dgm:prSet/>
      <dgm:spPr/>
      <dgm:t>
        <a:bodyPr/>
        <a:lstStyle/>
        <a:p>
          <a:endParaRPr lang="en-US"/>
        </a:p>
      </dgm:t>
    </dgm:pt>
    <dgm:pt modelId="{CE52D54E-4ABC-FC4F-ACF0-55559B11FCEB}" type="pres">
      <dgm:prSet presAssocID="{E4BE61E8-D245-3C41-8F35-6A3AF951A485}" presName="Name0" presStyleCnt="0">
        <dgm:presLayoutVars>
          <dgm:chMax val="7"/>
          <dgm:resizeHandles val="exact"/>
        </dgm:presLayoutVars>
      </dgm:prSet>
      <dgm:spPr/>
    </dgm:pt>
    <dgm:pt modelId="{9706E171-EF13-904A-B67B-8E85B9856975}" type="pres">
      <dgm:prSet presAssocID="{E4BE61E8-D245-3C41-8F35-6A3AF951A485}" presName="comp1" presStyleCnt="0"/>
      <dgm:spPr/>
    </dgm:pt>
    <dgm:pt modelId="{12A610CD-E9DF-6941-B3ED-1B29E5C1F50D}" type="pres">
      <dgm:prSet presAssocID="{E4BE61E8-D245-3C41-8F35-6A3AF951A485}" presName="circle1" presStyleLbl="node1" presStyleIdx="0" presStyleCnt="4" custLinFactNeighborX="152" custLinFactNeighborY="-2579"/>
      <dgm:spPr/>
    </dgm:pt>
    <dgm:pt modelId="{E7D6CA93-69EB-4948-9429-41CDF8A41102}" type="pres">
      <dgm:prSet presAssocID="{E4BE61E8-D245-3C41-8F35-6A3AF951A485}" presName="c1text" presStyleLbl="node1" presStyleIdx="0" presStyleCnt="4">
        <dgm:presLayoutVars>
          <dgm:bulletEnabled val="1"/>
        </dgm:presLayoutVars>
      </dgm:prSet>
      <dgm:spPr/>
    </dgm:pt>
    <dgm:pt modelId="{384DA670-2DE6-864F-8929-486883D58E2E}" type="pres">
      <dgm:prSet presAssocID="{E4BE61E8-D245-3C41-8F35-6A3AF951A485}" presName="comp2" presStyleCnt="0"/>
      <dgm:spPr/>
    </dgm:pt>
    <dgm:pt modelId="{9FF645B0-421F-5C44-8A1D-F5801981212E}" type="pres">
      <dgm:prSet presAssocID="{E4BE61E8-D245-3C41-8F35-6A3AF951A485}" presName="circle2" presStyleLbl="node1" presStyleIdx="1" presStyleCnt="4" custLinFactNeighborY="-2850"/>
      <dgm:spPr/>
    </dgm:pt>
    <dgm:pt modelId="{ABEFE777-C9C8-084C-BA99-2E7618BE7973}" type="pres">
      <dgm:prSet presAssocID="{E4BE61E8-D245-3C41-8F35-6A3AF951A485}" presName="c2text" presStyleLbl="node1" presStyleIdx="1" presStyleCnt="4">
        <dgm:presLayoutVars>
          <dgm:bulletEnabled val="1"/>
        </dgm:presLayoutVars>
      </dgm:prSet>
      <dgm:spPr/>
    </dgm:pt>
    <dgm:pt modelId="{121CFF76-51EE-3F4E-BF21-8E9F27745A66}" type="pres">
      <dgm:prSet presAssocID="{E4BE61E8-D245-3C41-8F35-6A3AF951A485}" presName="comp3" presStyleCnt="0"/>
      <dgm:spPr/>
    </dgm:pt>
    <dgm:pt modelId="{289AC3BD-1D7F-294D-A217-8FEF23E1E251}" type="pres">
      <dgm:prSet presAssocID="{E4BE61E8-D245-3C41-8F35-6A3AF951A485}" presName="circle3" presStyleLbl="node1" presStyleIdx="2" presStyleCnt="4"/>
      <dgm:spPr/>
    </dgm:pt>
    <dgm:pt modelId="{8D59995F-F696-DA46-964B-6B7AEC881C31}" type="pres">
      <dgm:prSet presAssocID="{E4BE61E8-D245-3C41-8F35-6A3AF951A485}" presName="c3text" presStyleLbl="node1" presStyleIdx="2" presStyleCnt="4">
        <dgm:presLayoutVars>
          <dgm:bulletEnabled val="1"/>
        </dgm:presLayoutVars>
      </dgm:prSet>
      <dgm:spPr/>
    </dgm:pt>
    <dgm:pt modelId="{72A5343A-4921-B64F-A5A9-3C4BD3DA049C}" type="pres">
      <dgm:prSet presAssocID="{E4BE61E8-D245-3C41-8F35-6A3AF951A485}" presName="comp4" presStyleCnt="0"/>
      <dgm:spPr/>
    </dgm:pt>
    <dgm:pt modelId="{1EA8AD9A-51BB-3447-8F8D-2F4DBABE1075}" type="pres">
      <dgm:prSet presAssocID="{E4BE61E8-D245-3C41-8F35-6A3AF951A485}" presName="circle4" presStyleLbl="node1" presStyleIdx="3" presStyleCnt="4"/>
      <dgm:spPr/>
    </dgm:pt>
    <dgm:pt modelId="{603E21F4-4C0D-294D-A915-5C220A56B34E}" type="pres">
      <dgm:prSet presAssocID="{E4BE61E8-D245-3C41-8F35-6A3AF951A485}" presName="c4text" presStyleLbl="node1" presStyleIdx="3" presStyleCnt="4">
        <dgm:presLayoutVars>
          <dgm:bulletEnabled val="1"/>
        </dgm:presLayoutVars>
      </dgm:prSet>
      <dgm:spPr/>
    </dgm:pt>
  </dgm:ptLst>
  <dgm:cxnLst>
    <dgm:cxn modelId="{A0858B28-FC36-F044-8AE8-812D54D3907D}" type="presOf" srcId="{88B7E956-2407-2D40-8DC8-0C88A8A7DCAA}" destId="{9FF645B0-421F-5C44-8A1D-F5801981212E}" srcOrd="0" destOrd="0" presId="urn:microsoft.com/office/officeart/2005/8/layout/venn2"/>
    <dgm:cxn modelId="{47EAB72C-D49E-504F-AA2A-CAD853B2F280}" type="presOf" srcId="{8DEA41D8-5428-1947-AED5-9DDE623875AC}" destId="{E7D6CA93-69EB-4948-9429-41CDF8A41102}" srcOrd="1" destOrd="0" presId="urn:microsoft.com/office/officeart/2005/8/layout/venn2"/>
    <dgm:cxn modelId="{F1F76434-A516-D843-AC67-C6F444042026}" type="presOf" srcId="{4ED91111-5DED-AC49-A86C-C182717D9A08}" destId="{8D59995F-F696-DA46-964B-6B7AEC881C31}" srcOrd="1" destOrd="0" presId="urn:microsoft.com/office/officeart/2005/8/layout/venn2"/>
    <dgm:cxn modelId="{CA10174C-E6AA-144C-B192-E41BCA75C0F8}" type="presOf" srcId="{88B7E956-2407-2D40-8DC8-0C88A8A7DCAA}" destId="{ABEFE777-C9C8-084C-BA99-2E7618BE7973}" srcOrd="1" destOrd="0" presId="urn:microsoft.com/office/officeart/2005/8/layout/venn2"/>
    <dgm:cxn modelId="{6CBEF871-AB52-A442-A891-16DADCCB132C}" type="presOf" srcId="{ADA2F419-C3EB-F347-AD77-30EF06BA5F3F}" destId="{1EA8AD9A-51BB-3447-8F8D-2F4DBABE1075}" srcOrd="0" destOrd="0" presId="urn:microsoft.com/office/officeart/2005/8/layout/venn2"/>
    <dgm:cxn modelId="{63FC6584-4F06-F344-8572-EA65C2783E87}" type="presOf" srcId="{4ED91111-5DED-AC49-A86C-C182717D9A08}" destId="{289AC3BD-1D7F-294D-A217-8FEF23E1E251}" srcOrd="0" destOrd="0" presId="urn:microsoft.com/office/officeart/2005/8/layout/venn2"/>
    <dgm:cxn modelId="{2B327E84-CDAF-224E-88FB-DF5EF9784BCD}" type="presOf" srcId="{E4BE61E8-D245-3C41-8F35-6A3AF951A485}" destId="{CE52D54E-4ABC-FC4F-ACF0-55559B11FCEB}" srcOrd="0" destOrd="0" presId="urn:microsoft.com/office/officeart/2005/8/layout/venn2"/>
    <dgm:cxn modelId="{37454085-14B1-CF45-AF56-3AEBB8C29E01}" srcId="{E4BE61E8-D245-3C41-8F35-6A3AF951A485}" destId="{88B7E956-2407-2D40-8DC8-0C88A8A7DCAA}" srcOrd="1" destOrd="0" parTransId="{D32F74F0-8F6D-2B4B-9408-93BAEFE9DD37}" sibTransId="{666DFE92-C850-B548-9A5A-0F9B71C87CE1}"/>
    <dgm:cxn modelId="{C837A898-CB93-AE47-8CD6-0D0849E84696}" srcId="{E4BE61E8-D245-3C41-8F35-6A3AF951A485}" destId="{8DEA41D8-5428-1947-AED5-9DDE623875AC}" srcOrd="0" destOrd="0" parTransId="{6EA8DFAD-A68A-4547-A041-704C244503E8}" sibTransId="{79E428BA-F450-7A4B-B1E2-A13D2129B2AE}"/>
    <dgm:cxn modelId="{C4C0049E-516A-7549-AA36-65A0CC4E91DB}" type="presOf" srcId="{8DEA41D8-5428-1947-AED5-9DDE623875AC}" destId="{12A610CD-E9DF-6941-B3ED-1B29E5C1F50D}" srcOrd="0" destOrd="0" presId="urn:microsoft.com/office/officeart/2005/8/layout/venn2"/>
    <dgm:cxn modelId="{902AC6A6-79AC-8340-A2ED-4B9528BB54B4}" type="presOf" srcId="{ADA2F419-C3EB-F347-AD77-30EF06BA5F3F}" destId="{603E21F4-4C0D-294D-A915-5C220A56B34E}" srcOrd="1" destOrd="0" presId="urn:microsoft.com/office/officeart/2005/8/layout/venn2"/>
    <dgm:cxn modelId="{A2CB3EAC-AAF3-E34C-B8A9-F1B98E173CD3}" srcId="{E4BE61E8-D245-3C41-8F35-6A3AF951A485}" destId="{4ED91111-5DED-AC49-A86C-C182717D9A08}" srcOrd="2" destOrd="0" parTransId="{41419C46-D6C4-1441-88BE-4E55D8596BCC}" sibTransId="{470630D4-03AA-E649-A48A-8EC325F34772}"/>
    <dgm:cxn modelId="{2BF09BEB-EF40-EE43-9D70-085B52BA6B0E}" srcId="{E4BE61E8-D245-3C41-8F35-6A3AF951A485}" destId="{ADA2F419-C3EB-F347-AD77-30EF06BA5F3F}" srcOrd="3" destOrd="0" parTransId="{C493318C-A62A-3948-BF76-ACCF014DA6CB}" sibTransId="{A7DF6863-A3E9-B14E-B96C-0E28DEED9331}"/>
    <dgm:cxn modelId="{200D0912-DA30-0947-AFD4-F241D23D8AA1}" type="presParOf" srcId="{CE52D54E-4ABC-FC4F-ACF0-55559B11FCEB}" destId="{9706E171-EF13-904A-B67B-8E85B9856975}" srcOrd="0" destOrd="0" presId="urn:microsoft.com/office/officeart/2005/8/layout/venn2"/>
    <dgm:cxn modelId="{C853A501-C229-9041-A517-12E2F9DC630E}" type="presParOf" srcId="{9706E171-EF13-904A-B67B-8E85B9856975}" destId="{12A610CD-E9DF-6941-B3ED-1B29E5C1F50D}" srcOrd="0" destOrd="0" presId="urn:microsoft.com/office/officeart/2005/8/layout/venn2"/>
    <dgm:cxn modelId="{EB7E31F6-9912-694A-A41B-FF2272CC1D29}" type="presParOf" srcId="{9706E171-EF13-904A-B67B-8E85B9856975}" destId="{E7D6CA93-69EB-4948-9429-41CDF8A41102}" srcOrd="1" destOrd="0" presId="urn:microsoft.com/office/officeart/2005/8/layout/venn2"/>
    <dgm:cxn modelId="{63077221-B64E-C749-9103-3D2D226968DC}" type="presParOf" srcId="{CE52D54E-4ABC-FC4F-ACF0-55559B11FCEB}" destId="{384DA670-2DE6-864F-8929-486883D58E2E}" srcOrd="1" destOrd="0" presId="urn:microsoft.com/office/officeart/2005/8/layout/venn2"/>
    <dgm:cxn modelId="{2C580A78-8364-6749-96B5-8352916B0465}" type="presParOf" srcId="{384DA670-2DE6-864F-8929-486883D58E2E}" destId="{9FF645B0-421F-5C44-8A1D-F5801981212E}" srcOrd="0" destOrd="0" presId="urn:microsoft.com/office/officeart/2005/8/layout/venn2"/>
    <dgm:cxn modelId="{728EC671-6EB0-DD45-8608-184F589A1CA7}" type="presParOf" srcId="{384DA670-2DE6-864F-8929-486883D58E2E}" destId="{ABEFE777-C9C8-084C-BA99-2E7618BE7973}" srcOrd="1" destOrd="0" presId="urn:microsoft.com/office/officeart/2005/8/layout/venn2"/>
    <dgm:cxn modelId="{D3D57B1A-7E0B-2A49-B29F-DC5FAF8612FF}" type="presParOf" srcId="{CE52D54E-4ABC-FC4F-ACF0-55559B11FCEB}" destId="{121CFF76-51EE-3F4E-BF21-8E9F27745A66}" srcOrd="2" destOrd="0" presId="urn:microsoft.com/office/officeart/2005/8/layout/venn2"/>
    <dgm:cxn modelId="{02500993-2AC3-6344-BFB3-1362BA068B70}" type="presParOf" srcId="{121CFF76-51EE-3F4E-BF21-8E9F27745A66}" destId="{289AC3BD-1D7F-294D-A217-8FEF23E1E251}" srcOrd="0" destOrd="0" presId="urn:microsoft.com/office/officeart/2005/8/layout/venn2"/>
    <dgm:cxn modelId="{871A5CCD-E26C-3648-BE12-8761A293E88F}" type="presParOf" srcId="{121CFF76-51EE-3F4E-BF21-8E9F27745A66}" destId="{8D59995F-F696-DA46-964B-6B7AEC881C31}" srcOrd="1" destOrd="0" presId="urn:microsoft.com/office/officeart/2005/8/layout/venn2"/>
    <dgm:cxn modelId="{95231DD0-CEA0-1B4D-9E3F-C54615EDF314}" type="presParOf" srcId="{CE52D54E-4ABC-FC4F-ACF0-55559B11FCEB}" destId="{72A5343A-4921-B64F-A5A9-3C4BD3DA049C}" srcOrd="3" destOrd="0" presId="urn:microsoft.com/office/officeart/2005/8/layout/venn2"/>
    <dgm:cxn modelId="{5C22AA96-F5E2-1D40-86DB-D4922B9D757D}" type="presParOf" srcId="{72A5343A-4921-B64F-A5A9-3C4BD3DA049C}" destId="{1EA8AD9A-51BB-3447-8F8D-2F4DBABE1075}" srcOrd="0" destOrd="0" presId="urn:microsoft.com/office/officeart/2005/8/layout/venn2"/>
    <dgm:cxn modelId="{A6593A95-CFC7-6646-86C3-198B2C1EE666}" type="presParOf" srcId="{72A5343A-4921-B64F-A5A9-3C4BD3DA049C}" destId="{603E21F4-4C0D-294D-A915-5C220A56B34E}" srcOrd="1" destOrd="0" presId="urn:microsoft.com/office/officeart/2005/8/layout/ven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A610CD-E9DF-6941-B3ED-1B29E5C1F50D}">
      <dsp:nvSpPr>
        <dsp:cNvPr id="0" name=""/>
        <dsp:cNvSpPr/>
      </dsp:nvSpPr>
      <dsp:spPr>
        <a:xfrm>
          <a:off x="1648086" y="0"/>
          <a:ext cx="6552509" cy="6552509"/>
        </a:xfrm>
        <a:prstGeom prst="ellipse">
          <a:avLst/>
        </a:prstGeom>
        <a:solidFill>
          <a:srgbClr val="7030A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ts val="0"/>
            </a:spcAft>
            <a:buNone/>
          </a:pPr>
          <a:r>
            <a:rPr lang="en-US" sz="1400" kern="1200" dirty="0"/>
            <a:t>Local economy competitive on national/global stage </a:t>
          </a:r>
        </a:p>
      </dsp:txBody>
      <dsp:txXfrm>
        <a:off x="4008300" y="327625"/>
        <a:ext cx="1832081" cy="982876"/>
      </dsp:txXfrm>
    </dsp:sp>
    <dsp:sp modelId="{9FF645B0-421F-5C44-8A1D-F5801981212E}">
      <dsp:nvSpPr>
        <dsp:cNvPr id="0" name=""/>
        <dsp:cNvSpPr/>
      </dsp:nvSpPr>
      <dsp:spPr>
        <a:xfrm>
          <a:off x="2293377" y="1161104"/>
          <a:ext cx="5242008" cy="5242008"/>
        </a:xfrm>
        <a:prstGeom prst="ellipse">
          <a:avLst/>
        </a:prstGeom>
        <a:solidFill>
          <a:schemeClr val="accent5">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kern="1200" dirty="0"/>
            <a:t>Businesses thriving with well-trained workforce, resources, and opportunity</a:t>
          </a:r>
        </a:p>
      </dsp:txBody>
      <dsp:txXfrm>
        <a:off x="3998341" y="1475625"/>
        <a:ext cx="1832081" cy="943561"/>
      </dsp:txXfrm>
    </dsp:sp>
    <dsp:sp modelId="{289AC3BD-1D7F-294D-A217-8FEF23E1E251}">
      <dsp:nvSpPr>
        <dsp:cNvPr id="0" name=""/>
        <dsp:cNvSpPr/>
      </dsp:nvSpPr>
      <dsp:spPr>
        <a:xfrm>
          <a:off x="2948628" y="2621003"/>
          <a:ext cx="3931506" cy="3931506"/>
        </a:xfrm>
        <a:prstGeom prst="ellipse">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Employee skills matched to economic demand</a:t>
          </a:r>
        </a:p>
      </dsp:txBody>
      <dsp:txXfrm>
        <a:off x="3998341" y="2915866"/>
        <a:ext cx="1832081" cy="884588"/>
      </dsp:txXfrm>
    </dsp:sp>
    <dsp:sp modelId="{1EA8AD9A-51BB-3447-8F8D-2F4DBABE1075}">
      <dsp:nvSpPr>
        <dsp:cNvPr id="0" name=""/>
        <dsp:cNvSpPr/>
      </dsp:nvSpPr>
      <dsp:spPr>
        <a:xfrm>
          <a:off x="3603880" y="3931505"/>
          <a:ext cx="2621004" cy="2621004"/>
        </a:xfrm>
        <a:prstGeom prst="ellipse">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dirty="0"/>
            <a:t>Individual ready and able to work</a:t>
          </a:r>
        </a:p>
      </dsp:txBody>
      <dsp:txXfrm>
        <a:off x="3987717" y="4586756"/>
        <a:ext cx="1853329" cy="1310502"/>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38AB60-87A7-BD48-BEAD-FBC276F5A5C7}" type="datetimeFigureOut">
              <a:rPr lang="en-US" smtClean="0"/>
              <a:t>8/13/18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0B98D3-392D-004E-841E-109827A21482}" type="slidenum">
              <a:rPr lang="en-US" smtClean="0"/>
              <a:t>‹#›</a:t>
            </a:fld>
            <a:endParaRPr lang="en-US"/>
          </a:p>
        </p:txBody>
      </p:sp>
    </p:spTree>
    <p:extLst>
      <p:ext uri="{BB962C8B-B14F-4D97-AF65-F5344CB8AC3E}">
        <p14:creationId xmlns:p14="http://schemas.microsoft.com/office/powerpoint/2010/main" val="7180706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Maryland thrives as the economy flourishes. As businesses grow, jobs are created. As jobs are created, qualified workers are needed to meet the demand. As workers become more highly skilled, innovations occur resulting in the emergence of new economic drivers. A sound and thriving economy creates quality careers, provides financial stability for Maryland’s families and communities, and reduces dependency on government programs. In short, business must play a key role in Maryland’s workforce system. </a:t>
            </a:r>
          </a:p>
          <a:p>
            <a:endParaRPr lang="en-US" dirty="0"/>
          </a:p>
          <a:p>
            <a:r>
              <a:rPr lang="en-US" dirty="0"/>
              <a:t>Understand all partners’ roles</a:t>
            </a:r>
          </a:p>
          <a:p>
            <a:r>
              <a:rPr lang="en-US" dirty="0"/>
              <a:t>What role do you play? And why? Tell us what you do that matches that circle?</a:t>
            </a:r>
          </a:p>
          <a:p>
            <a:r>
              <a:rPr lang="en-US" dirty="0"/>
              <a:t>What do you need from purple, blue, and orange to be successful in the green?</a:t>
            </a:r>
          </a:p>
          <a:p>
            <a:endParaRPr lang="en-US" dirty="0"/>
          </a:p>
          <a:p>
            <a:r>
              <a:rPr lang="en-US" dirty="0"/>
              <a:t>Why isn’t economic development part of SWIP?</a:t>
            </a:r>
          </a:p>
          <a:p>
            <a:endParaRPr lang="en-US" dirty="0"/>
          </a:p>
          <a:p>
            <a:r>
              <a:rPr lang="en-US" dirty="0"/>
              <a:t>How has WIOA flowed through the organizations?</a:t>
            </a:r>
          </a:p>
          <a:p>
            <a:endParaRPr lang="en-US" dirty="0"/>
          </a:p>
        </p:txBody>
      </p:sp>
      <p:sp>
        <p:nvSpPr>
          <p:cNvPr id="4" name="Slide Number Placeholder 3"/>
          <p:cNvSpPr>
            <a:spLocks noGrp="1"/>
          </p:cNvSpPr>
          <p:nvPr>
            <p:ph type="sldNum" sz="quarter" idx="10"/>
          </p:nvPr>
        </p:nvSpPr>
        <p:spPr/>
        <p:txBody>
          <a:bodyPr/>
          <a:lstStyle/>
          <a:p>
            <a:fld id="{AE0B98D3-392D-004E-841E-109827A21482}" type="slidenum">
              <a:rPr lang="en-US" smtClean="0"/>
              <a:t>3</a:t>
            </a:fld>
            <a:endParaRPr lang="en-US"/>
          </a:p>
        </p:txBody>
      </p:sp>
    </p:spTree>
    <p:extLst>
      <p:ext uri="{BB962C8B-B14F-4D97-AF65-F5344CB8AC3E}">
        <p14:creationId xmlns:p14="http://schemas.microsoft.com/office/powerpoint/2010/main" val="16272884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0B98D3-392D-004E-841E-109827A21482}" type="slidenum">
              <a:rPr lang="en-US" smtClean="0"/>
              <a:t>8</a:t>
            </a:fld>
            <a:endParaRPr lang="en-US"/>
          </a:p>
        </p:txBody>
      </p:sp>
    </p:spTree>
    <p:extLst>
      <p:ext uri="{BB962C8B-B14F-4D97-AF65-F5344CB8AC3E}">
        <p14:creationId xmlns:p14="http://schemas.microsoft.com/office/powerpoint/2010/main" val="430881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0B98D3-392D-004E-841E-109827A21482}" type="slidenum">
              <a:rPr lang="en-US" smtClean="0"/>
              <a:t>9</a:t>
            </a:fld>
            <a:endParaRPr lang="en-US"/>
          </a:p>
        </p:txBody>
      </p:sp>
    </p:spTree>
    <p:extLst>
      <p:ext uri="{BB962C8B-B14F-4D97-AF65-F5344CB8AC3E}">
        <p14:creationId xmlns:p14="http://schemas.microsoft.com/office/powerpoint/2010/main" val="11178016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0B98D3-392D-004E-841E-109827A21482}" type="slidenum">
              <a:rPr lang="en-US" smtClean="0"/>
              <a:t>10</a:t>
            </a:fld>
            <a:endParaRPr lang="en-US"/>
          </a:p>
        </p:txBody>
      </p:sp>
    </p:spTree>
    <p:extLst>
      <p:ext uri="{BB962C8B-B14F-4D97-AF65-F5344CB8AC3E}">
        <p14:creationId xmlns:p14="http://schemas.microsoft.com/office/powerpoint/2010/main" val="21554184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What is job ready?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How do each organization work at getting people job ready?</a:t>
            </a:r>
          </a:p>
          <a:p>
            <a:pPr marL="171450" indent="-171450">
              <a:buFont typeface="Arial" panose="020B0604020202020204" pitchFamily="34" charset="0"/>
              <a:buChar char="•"/>
            </a:pPr>
            <a:r>
              <a:rPr lang="en-US" dirty="0"/>
              <a:t>Do we have a common understanding of job ready and do we understand what employers consider job ready?</a:t>
            </a:r>
          </a:p>
          <a:p>
            <a:pPr marL="171450" indent="-171450">
              <a:buFont typeface="Arial" panose="020B0604020202020204" pitchFamily="34" charset="0"/>
              <a:buChar char="•"/>
            </a:pPr>
            <a:r>
              <a:rPr lang="en-US" dirty="0"/>
              <a:t>Is what is being delivered adequate? Is this an issue that SWIP can address?</a:t>
            </a:r>
          </a:p>
          <a:p>
            <a:pPr marL="171450" indent="-171450">
              <a:buFont typeface="Arial" panose="020B0604020202020204" pitchFamily="34" charset="0"/>
              <a:buChar char="•"/>
            </a:pPr>
            <a:r>
              <a:rPr lang="en-US" dirty="0"/>
              <a:t>Is a one-size-fits-all approach not working or do you need to go one level deeper and manage this on a case by case basis</a:t>
            </a:r>
          </a:p>
          <a:p>
            <a:pPr marL="171450" indent="-171450">
              <a:buFont typeface="Arial" panose="020B0604020202020204" pitchFamily="34" charset="0"/>
              <a:buChar char="•"/>
            </a:pPr>
            <a:r>
              <a:rPr lang="en-US" dirty="0"/>
              <a:t>Common denominator is work ethic. Do we have a gap? Do we have a problem?</a:t>
            </a:r>
          </a:p>
        </p:txBody>
      </p:sp>
      <p:sp>
        <p:nvSpPr>
          <p:cNvPr id="4" name="Slide Number Placeholder 3"/>
          <p:cNvSpPr>
            <a:spLocks noGrp="1"/>
          </p:cNvSpPr>
          <p:nvPr>
            <p:ph type="sldNum" sz="quarter" idx="10"/>
          </p:nvPr>
        </p:nvSpPr>
        <p:spPr/>
        <p:txBody>
          <a:bodyPr/>
          <a:lstStyle/>
          <a:p>
            <a:fld id="{AE0B98D3-392D-004E-841E-109827A21482}" type="slidenum">
              <a:rPr lang="en-US" smtClean="0"/>
              <a:t>11</a:t>
            </a:fld>
            <a:endParaRPr lang="en-US"/>
          </a:p>
        </p:txBody>
      </p:sp>
    </p:spTree>
    <p:extLst>
      <p:ext uri="{BB962C8B-B14F-4D97-AF65-F5344CB8AC3E}">
        <p14:creationId xmlns:p14="http://schemas.microsoft.com/office/powerpoint/2010/main" val="34476313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0B98D3-392D-004E-841E-109827A21482}" type="slidenum">
              <a:rPr lang="en-US" smtClean="0"/>
              <a:t>13</a:t>
            </a:fld>
            <a:endParaRPr lang="en-US"/>
          </a:p>
        </p:txBody>
      </p:sp>
    </p:spTree>
    <p:extLst>
      <p:ext uri="{BB962C8B-B14F-4D97-AF65-F5344CB8AC3E}">
        <p14:creationId xmlns:p14="http://schemas.microsoft.com/office/powerpoint/2010/main" val="41639625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FA2C0-6A29-9346-89CF-40BAD959E93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8A57B9B-7BAE-E746-9AAC-E4FEB7CF07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6CBA8AE-B9F2-BB47-9EF4-B452E91F7AA2}"/>
              </a:ext>
            </a:extLst>
          </p:cNvPr>
          <p:cNvSpPr>
            <a:spLocks noGrp="1"/>
          </p:cNvSpPr>
          <p:nvPr>
            <p:ph type="dt" sz="half" idx="10"/>
          </p:nvPr>
        </p:nvSpPr>
        <p:spPr/>
        <p:txBody>
          <a:bodyPr/>
          <a:lstStyle/>
          <a:p>
            <a:fld id="{7566D4D6-CC1B-B249-99A4-8F0B29DA8ADB}" type="datetime1">
              <a:rPr lang="en-US" smtClean="0"/>
              <a:t>8/13/18</a:t>
            </a:fld>
            <a:endParaRPr lang="en-US"/>
          </a:p>
        </p:txBody>
      </p:sp>
      <p:sp>
        <p:nvSpPr>
          <p:cNvPr id="5" name="Footer Placeholder 4">
            <a:extLst>
              <a:ext uri="{FF2B5EF4-FFF2-40B4-BE49-F238E27FC236}">
                <a16:creationId xmlns:a16="http://schemas.microsoft.com/office/drawing/2014/main" id="{5A90BDC2-599A-4344-9393-B7C7AE8CB5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E1DF54-B6B6-9A4E-854E-30F9C10E6EEE}"/>
              </a:ext>
            </a:extLst>
          </p:cNvPr>
          <p:cNvSpPr>
            <a:spLocks noGrp="1"/>
          </p:cNvSpPr>
          <p:nvPr>
            <p:ph type="sldNum" sz="quarter" idx="12"/>
          </p:nvPr>
        </p:nvSpPr>
        <p:spPr/>
        <p:txBody>
          <a:bodyPr/>
          <a:lstStyle/>
          <a:p>
            <a:fld id="{8CC12D78-DF7A-A14B-A1A9-36F69BB73663}" type="slidenum">
              <a:rPr lang="en-US" smtClean="0"/>
              <a:t>‹#›</a:t>
            </a:fld>
            <a:endParaRPr lang="en-US"/>
          </a:p>
        </p:txBody>
      </p:sp>
    </p:spTree>
    <p:extLst>
      <p:ext uri="{BB962C8B-B14F-4D97-AF65-F5344CB8AC3E}">
        <p14:creationId xmlns:p14="http://schemas.microsoft.com/office/powerpoint/2010/main" val="4241357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FF7AA-A0C5-594A-95F6-D326955E750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5A1E9B1-F0AD-2443-95B6-245B2A740C0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BECC10-2C9E-2540-9D52-228943641C35}"/>
              </a:ext>
            </a:extLst>
          </p:cNvPr>
          <p:cNvSpPr>
            <a:spLocks noGrp="1"/>
          </p:cNvSpPr>
          <p:nvPr>
            <p:ph type="dt" sz="half" idx="10"/>
          </p:nvPr>
        </p:nvSpPr>
        <p:spPr/>
        <p:txBody>
          <a:bodyPr/>
          <a:lstStyle/>
          <a:p>
            <a:fld id="{75D20611-007F-304E-8EEC-E627ED8A9D79}" type="datetime1">
              <a:rPr lang="en-US" smtClean="0"/>
              <a:t>8/13/18</a:t>
            </a:fld>
            <a:endParaRPr lang="en-US"/>
          </a:p>
        </p:txBody>
      </p:sp>
      <p:sp>
        <p:nvSpPr>
          <p:cNvPr id="5" name="Footer Placeholder 4">
            <a:extLst>
              <a:ext uri="{FF2B5EF4-FFF2-40B4-BE49-F238E27FC236}">
                <a16:creationId xmlns:a16="http://schemas.microsoft.com/office/drawing/2014/main" id="{005A96F0-F180-9F4A-B07A-9ECD61D489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A6BE62-6457-5145-AE89-7D7CDF83A73F}"/>
              </a:ext>
            </a:extLst>
          </p:cNvPr>
          <p:cNvSpPr>
            <a:spLocks noGrp="1"/>
          </p:cNvSpPr>
          <p:nvPr>
            <p:ph type="sldNum" sz="quarter" idx="12"/>
          </p:nvPr>
        </p:nvSpPr>
        <p:spPr/>
        <p:txBody>
          <a:bodyPr/>
          <a:lstStyle/>
          <a:p>
            <a:fld id="{8CC12D78-DF7A-A14B-A1A9-36F69BB73663}" type="slidenum">
              <a:rPr lang="en-US" smtClean="0"/>
              <a:t>‹#›</a:t>
            </a:fld>
            <a:endParaRPr lang="en-US"/>
          </a:p>
        </p:txBody>
      </p:sp>
    </p:spTree>
    <p:extLst>
      <p:ext uri="{BB962C8B-B14F-4D97-AF65-F5344CB8AC3E}">
        <p14:creationId xmlns:p14="http://schemas.microsoft.com/office/powerpoint/2010/main" val="12169886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C1E958B-FAAE-EC43-B5C5-6B4628E891D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09230B9-7E31-FA4B-A612-E64C56EC059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65238E-30E0-1646-BA66-55865EA60F4F}"/>
              </a:ext>
            </a:extLst>
          </p:cNvPr>
          <p:cNvSpPr>
            <a:spLocks noGrp="1"/>
          </p:cNvSpPr>
          <p:nvPr>
            <p:ph type="dt" sz="half" idx="10"/>
          </p:nvPr>
        </p:nvSpPr>
        <p:spPr/>
        <p:txBody>
          <a:bodyPr/>
          <a:lstStyle/>
          <a:p>
            <a:fld id="{3E5AF71D-6529-1D4C-82FC-7546E41CA1E9}" type="datetime1">
              <a:rPr lang="en-US" smtClean="0"/>
              <a:t>8/13/18</a:t>
            </a:fld>
            <a:endParaRPr lang="en-US"/>
          </a:p>
        </p:txBody>
      </p:sp>
      <p:sp>
        <p:nvSpPr>
          <p:cNvPr id="5" name="Footer Placeholder 4">
            <a:extLst>
              <a:ext uri="{FF2B5EF4-FFF2-40B4-BE49-F238E27FC236}">
                <a16:creationId xmlns:a16="http://schemas.microsoft.com/office/drawing/2014/main" id="{DB374A51-A4A2-6F4B-B791-67BCB77C0D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576E5C-C01F-D141-A7F3-670612A1ECE8}"/>
              </a:ext>
            </a:extLst>
          </p:cNvPr>
          <p:cNvSpPr>
            <a:spLocks noGrp="1"/>
          </p:cNvSpPr>
          <p:nvPr>
            <p:ph type="sldNum" sz="quarter" idx="12"/>
          </p:nvPr>
        </p:nvSpPr>
        <p:spPr/>
        <p:txBody>
          <a:bodyPr/>
          <a:lstStyle/>
          <a:p>
            <a:fld id="{8CC12D78-DF7A-A14B-A1A9-36F69BB73663}" type="slidenum">
              <a:rPr lang="en-US" smtClean="0"/>
              <a:t>‹#›</a:t>
            </a:fld>
            <a:endParaRPr lang="en-US"/>
          </a:p>
        </p:txBody>
      </p:sp>
    </p:spTree>
    <p:extLst>
      <p:ext uri="{BB962C8B-B14F-4D97-AF65-F5344CB8AC3E}">
        <p14:creationId xmlns:p14="http://schemas.microsoft.com/office/powerpoint/2010/main" val="18108731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5A255-85A3-3241-A226-44E2E3288C2E}"/>
              </a:ext>
            </a:extLst>
          </p:cNvPr>
          <p:cNvSpPr>
            <a:spLocks noGrp="1"/>
          </p:cNvSpPr>
          <p:nvPr>
            <p:ph type="title"/>
          </p:nvPr>
        </p:nvSpPr>
        <p:spPr>
          <a:xfrm>
            <a:off x="838200" y="365125"/>
            <a:ext cx="8099066" cy="1325563"/>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8905039-7875-2B4C-943E-7572315B288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5C1A44-DE35-EE46-8336-BF238D93F87A}"/>
              </a:ext>
            </a:extLst>
          </p:cNvPr>
          <p:cNvSpPr>
            <a:spLocks noGrp="1"/>
          </p:cNvSpPr>
          <p:nvPr>
            <p:ph type="dt" sz="half" idx="10"/>
          </p:nvPr>
        </p:nvSpPr>
        <p:spPr/>
        <p:txBody>
          <a:bodyPr/>
          <a:lstStyle/>
          <a:p>
            <a:r>
              <a:rPr lang="en-US" dirty="0"/>
              <a:t>August 9, 2018 Core Partner Meeting</a:t>
            </a:r>
          </a:p>
        </p:txBody>
      </p:sp>
      <p:sp>
        <p:nvSpPr>
          <p:cNvPr id="5" name="Footer Placeholder 4">
            <a:extLst>
              <a:ext uri="{FF2B5EF4-FFF2-40B4-BE49-F238E27FC236}">
                <a16:creationId xmlns:a16="http://schemas.microsoft.com/office/drawing/2014/main" id="{C0C32D46-BB80-C64B-9CF0-FECDFBB4A11F}"/>
              </a:ext>
            </a:extLst>
          </p:cNvPr>
          <p:cNvSpPr>
            <a:spLocks noGrp="1"/>
          </p:cNvSpPr>
          <p:nvPr>
            <p:ph type="ftr" sz="quarter" idx="11"/>
          </p:nvPr>
        </p:nvSpPr>
        <p:spPr/>
        <p:txBody>
          <a:bodyPr/>
          <a:lstStyle/>
          <a:p>
            <a:r>
              <a:rPr lang="en-US" dirty="0"/>
              <a:t>Susquehanna Workforce Innovation Partnership</a:t>
            </a:r>
          </a:p>
        </p:txBody>
      </p:sp>
      <p:sp>
        <p:nvSpPr>
          <p:cNvPr id="6" name="Slide Number Placeholder 5">
            <a:extLst>
              <a:ext uri="{FF2B5EF4-FFF2-40B4-BE49-F238E27FC236}">
                <a16:creationId xmlns:a16="http://schemas.microsoft.com/office/drawing/2014/main" id="{B1C54AF0-BD53-664D-A170-3E386FCB13AA}"/>
              </a:ext>
            </a:extLst>
          </p:cNvPr>
          <p:cNvSpPr>
            <a:spLocks noGrp="1"/>
          </p:cNvSpPr>
          <p:nvPr>
            <p:ph type="sldNum" sz="quarter" idx="12"/>
          </p:nvPr>
        </p:nvSpPr>
        <p:spPr/>
        <p:txBody>
          <a:bodyPr/>
          <a:lstStyle>
            <a:lvl1pPr>
              <a:defRPr/>
            </a:lvl1pPr>
          </a:lstStyle>
          <a:p>
            <a:fld id="{8782FD7B-B315-6345-9BD6-C7F158283518}" type="slidenum">
              <a:rPr lang="en-US" smtClean="0"/>
              <a:pPr/>
              <a:t>‹#›</a:t>
            </a:fld>
            <a:endParaRPr lang="en-US" dirty="0"/>
          </a:p>
        </p:txBody>
      </p:sp>
      <p:pic>
        <p:nvPicPr>
          <p:cNvPr id="7" name="teamwork graphic.png" descr="teamwork graphic.png">
            <a:extLst>
              <a:ext uri="{FF2B5EF4-FFF2-40B4-BE49-F238E27FC236}">
                <a16:creationId xmlns:a16="http://schemas.microsoft.com/office/drawing/2014/main" id="{B7685D75-1A99-CE42-9DE7-7488E0B24E0D}"/>
              </a:ext>
            </a:extLst>
          </p:cNvPr>
          <p:cNvPicPr>
            <a:picLocks noChangeAspect="1"/>
          </p:cNvPicPr>
          <p:nvPr userDrawn="1"/>
        </p:nvPicPr>
        <p:blipFill>
          <a:blip r:embed="rId2">
            <a:extLst/>
          </a:blip>
          <a:stretch>
            <a:fillRect/>
          </a:stretch>
        </p:blipFill>
        <p:spPr>
          <a:xfrm>
            <a:off x="9060181" y="457518"/>
            <a:ext cx="2681045" cy="1140776"/>
          </a:xfrm>
          <a:prstGeom prst="rect">
            <a:avLst/>
          </a:prstGeom>
          <a:ln w="12700">
            <a:miter lim="400000"/>
          </a:ln>
        </p:spPr>
      </p:pic>
    </p:spTree>
    <p:extLst>
      <p:ext uri="{BB962C8B-B14F-4D97-AF65-F5344CB8AC3E}">
        <p14:creationId xmlns:p14="http://schemas.microsoft.com/office/powerpoint/2010/main" val="1229241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A18DC-155B-2342-AA74-7212B744FC5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2D1C302-3812-4E48-A9A6-3836CF03B57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627AA12-C631-9649-B033-B246C56EA00C}"/>
              </a:ext>
            </a:extLst>
          </p:cNvPr>
          <p:cNvSpPr>
            <a:spLocks noGrp="1"/>
          </p:cNvSpPr>
          <p:nvPr>
            <p:ph type="dt" sz="half" idx="10"/>
          </p:nvPr>
        </p:nvSpPr>
        <p:spPr/>
        <p:txBody>
          <a:bodyPr/>
          <a:lstStyle/>
          <a:p>
            <a:fld id="{D7932B3F-8112-9349-8531-F42F05C181E7}" type="datetime1">
              <a:rPr lang="en-US" smtClean="0"/>
              <a:t>8/13/18</a:t>
            </a:fld>
            <a:endParaRPr lang="en-US"/>
          </a:p>
        </p:txBody>
      </p:sp>
      <p:sp>
        <p:nvSpPr>
          <p:cNvPr id="5" name="Footer Placeholder 4">
            <a:extLst>
              <a:ext uri="{FF2B5EF4-FFF2-40B4-BE49-F238E27FC236}">
                <a16:creationId xmlns:a16="http://schemas.microsoft.com/office/drawing/2014/main" id="{1EEDE6FB-EED5-1B41-99C6-2163E56C30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664930-08FC-8D4B-8893-7E2EE046C8E1}"/>
              </a:ext>
            </a:extLst>
          </p:cNvPr>
          <p:cNvSpPr>
            <a:spLocks noGrp="1"/>
          </p:cNvSpPr>
          <p:nvPr>
            <p:ph type="sldNum" sz="quarter" idx="12"/>
          </p:nvPr>
        </p:nvSpPr>
        <p:spPr/>
        <p:txBody>
          <a:bodyPr/>
          <a:lstStyle/>
          <a:p>
            <a:fld id="{8CC12D78-DF7A-A14B-A1A9-36F69BB73663}" type="slidenum">
              <a:rPr lang="en-US" smtClean="0"/>
              <a:t>‹#›</a:t>
            </a:fld>
            <a:endParaRPr lang="en-US"/>
          </a:p>
        </p:txBody>
      </p:sp>
    </p:spTree>
    <p:extLst>
      <p:ext uri="{BB962C8B-B14F-4D97-AF65-F5344CB8AC3E}">
        <p14:creationId xmlns:p14="http://schemas.microsoft.com/office/powerpoint/2010/main" val="3456098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DE426-0A10-6441-B644-734C8358618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51F6501-D9B9-6A4B-8948-DF0EEF25845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20128FB-4AD1-2449-AE59-A0C6F8BFF92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CA78D7-8B65-8E46-882A-4F2ABE23A537}"/>
              </a:ext>
            </a:extLst>
          </p:cNvPr>
          <p:cNvSpPr>
            <a:spLocks noGrp="1"/>
          </p:cNvSpPr>
          <p:nvPr>
            <p:ph type="dt" sz="half" idx="10"/>
          </p:nvPr>
        </p:nvSpPr>
        <p:spPr/>
        <p:txBody>
          <a:bodyPr/>
          <a:lstStyle/>
          <a:p>
            <a:fld id="{31655C38-4133-D24C-A77E-B9AFACE52D19}" type="datetime1">
              <a:rPr lang="en-US" smtClean="0"/>
              <a:t>8/13/18</a:t>
            </a:fld>
            <a:endParaRPr lang="en-US"/>
          </a:p>
        </p:txBody>
      </p:sp>
      <p:sp>
        <p:nvSpPr>
          <p:cNvPr id="6" name="Footer Placeholder 5">
            <a:extLst>
              <a:ext uri="{FF2B5EF4-FFF2-40B4-BE49-F238E27FC236}">
                <a16:creationId xmlns:a16="http://schemas.microsoft.com/office/drawing/2014/main" id="{F4476BC3-581F-584C-9D8C-79E720CA016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B1F1A0-47A5-704B-88BE-DA2CE50A4501}"/>
              </a:ext>
            </a:extLst>
          </p:cNvPr>
          <p:cNvSpPr>
            <a:spLocks noGrp="1"/>
          </p:cNvSpPr>
          <p:nvPr>
            <p:ph type="sldNum" sz="quarter" idx="12"/>
          </p:nvPr>
        </p:nvSpPr>
        <p:spPr/>
        <p:txBody>
          <a:bodyPr/>
          <a:lstStyle/>
          <a:p>
            <a:fld id="{8CC12D78-DF7A-A14B-A1A9-36F69BB73663}" type="slidenum">
              <a:rPr lang="en-US" smtClean="0"/>
              <a:t>‹#›</a:t>
            </a:fld>
            <a:endParaRPr lang="en-US"/>
          </a:p>
        </p:txBody>
      </p:sp>
    </p:spTree>
    <p:extLst>
      <p:ext uri="{BB962C8B-B14F-4D97-AF65-F5344CB8AC3E}">
        <p14:creationId xmlns:p14="http://schemas.microsoft.com/office/powerpoint/2010/main" val="3109985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ED905-BBFD-A343-9280-3D80BD5A5BA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B1AD2A4-DD3E-8B4C-8892-2ACF87F8E06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8124EBA-1F9F-8449-ABDD-0DD3CC02373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ACDD1BB-F9BD-8B4A-A39D-0CDD56D915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16FA005-7C59-FE4A-8F69-6AE0616E8F3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4A76224-C7FD-244A-9B01-94F11C2560E5}"/>
              </a:ext>
            </a:extLst>
          </p:cNvPr>
          <p:cNvSpPr>
            <a:spLocks noGrp="1"/>
          </p:cNvSpPr>
          <p:nvPr>
            <p:ph type="dt" sz="half" idx="10"/>
          </p:nvPr>
        </p:nvSpPr>
        <p:spPr/>
        <p:txBody>
          <a:bodyPr/>
          <a:lstStyle/>
          <a:p>
            <a:fld id="{43F4A9DA-7423-1B43-A852-8EBAF0029C67}" type="datetime1">
              <a:rPr lang="en-US" smtClean="0"/>
              <a:t>8/13/18</a:t>
            </a:fld>
            <a:endParaRPr lang="en-US"/>
          </a:p>
        </p:txBody>
      </p:sp>
      <p:sp>
        <p:nvSpPr>
          <p:cNvPr id="8" name="Footer Placeholder 7">
            <a:extLst>
              <a:ext uri="{FF2B5EF4-FFF2-40B4-BE49-F238E27FC236}">
                <a16:creationId xmlns:a16="http://schemas.microsoft.com/office/drawing/2014/main" id="{48219187-D238-EF4C-91EE-9821CE9F0B1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000400E-1F33-DD4B-B18B-A54FE760742A}"/>
              </a:ext>
            </a:extLst>
          </p:cNvPr>
          <p:cNvSpPr>
            <a:spLocks noGrp="1"/>
          </p:cNvSpPr>
          <p:nvPr>
            <p:ph type="sldNum" sz="quarter" idx="12"/>
          </p:nvPr>
        </p:nvSpPr>
        <p:spPr/>
        <p:txBody>
          <a:bodyPr/>
          <a:lstStyle/>
          <a:p>
            <a:fld id="{8CC12D78-DF7A-A14B-A1A9-36F69BB73663}" type="slidenum">
              <a:rPr lang="en-US" smtClean="0"/>
              <a:t>‹#›</a:t>
            </a:fld>
            <a:endParaRPr lang="en-US"/>
          </a:p>
        </p:txBody>
      </p:sp>
    </p:spTree>
    <p:extLst>
      <p:ext uri="{BB962C8B-B14F-4D97-AF65-F5344CB8AC3E}">
        <p14:creationId xmlns:p14="http://schemas.microsoft.com/office/powerpoint/2010/main" val="1441802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63BC5-66E2-3440-AC94-136D26E0667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3AF0A99-D971-9B4A-8258-B488F2420FED}"/>
              </a:ext>
            </a:extLst>
          </p:cNvPr>
          <p:cNvSpPr>
            <a:spLocks noGrp="1"/>
          </p:cNvSpPr>
          <p:nvPr>
            <p:ph type="dt" sz="half" idx="10"/>
          </p:nvPr>
        </p:nvSpPr>
        <p:spPr/>
        <p:txBody>
          <a:bodyPr/>
          <a:lstStyle/>
          <a:p>
            <a:fld id="{3296BDDD-2E1B-E049-9F5C-921667CD3EC9}" type="datetime1">
              <a:rPr lang="en-US" smtClean="0"/>
              <a:t>8/13/18</a:t>
            </a:fld>
            <a:endParaRPr lang="en-US"/>
          </a:p>
        </p:txBody>
      </p:sp>
      <p:sp>
        <p:nvSpPr>
          <p:cNvPr id="4" name="Footer Placeholder 3">
            <a:extLst>
              <a:ext uri="{FF2B5EF4-FFF2-40B4-BE49-F238E27FC236}">
                <a16:creationId xmlns:a16="http://schemas.microsoft.com/office/drawing/2014/main" id="{7D6C0087-C2BB-624A-9288-7B8E397AA1D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C0956EF-20F2-FA44-B0BF-680DE799F865}"/>
              </a:ext>
            </a:extLst>
          </p:cNvPr>
          <p:cNvSpPr>
            <a:spLocks noGrp="1"/>
          </p:cNvSpPr>
          <p:nvPr>
            <p:ph type="sldNum" sz="quarter" idx="12"/>
          </p:nvPr>
        </p:nvSpPr>
        <p:spPr/>
        <p:txBody>
          <a:bodyPr/>
          <a:lstStyle/>
          <a:p>
            <a:fld id="{8CC12D78-DF7A-A14B-A1A9-36F69BB73663}" type="slidenum">
              <a:rPr lang="en-US" smtClean="0"/>
              <a:t>‹#›</a:t>
            </a:fld>
            <a:endParaRPr lang="en-US"/>
          </a:p>
        </p:txBody>
      </p:sp>
    </p:spTree>
    <p:extLst>
      <p:ext uri="{BB962C8B-B14F-4D97-AF65-F5344CB8AC3E}">
        <p14:creationId xmlns:p14="http://schemas.microsoft.com/office/powerpoint/2010/main" val="4136798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DFDDA4D-70F5-1847-80B3-6B5B91C0D521}"/>
              </a:ext>
            </a:extLst>
          </p:cNvPr>
          <p:cNvSpPr>
            <a:spLocks noGrp="1"/>
          </p:cNvSpPr>
          <p:nvPr>
            <p:ph type="dt" sz="half" idx="10"/>
          </p:nvPr>
        </p:nvSpPr>
        <p:spPr/>
        <p:txBody>
          <a:bodyPr/>
          <a:lstStyle/>
          <a:p>
            <a:fld id="{E97597D6-50A7-EF43-958E-D178871A0348}" type="datetime1">
              <a:rPr lang="en-US" smtClean="0"/>
              <a:t>8/13/18</a:t>
            </a:fld>
            <a:endParaRPr lang="en-US"/>
          </a:p>
        </p:txBody>
      </p:sp>
      <p:sp>
        <p:nvSpPr>
          <p:cNvPr id="3" name="Footer Placeholder 2">
            <a:extLst>
              <a:ext uri="{FF2B5EF4-FFF2-40B4-BE49-F238E27FC236}">
                <a16:creationId xmlns:a16="http://schemas.microsoft.com/office/drawing/2014/main" id="{1E79D3CE-2162-B945-B9B2-758527F155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F6780C3-239B-0F46-B91F-94BF010FA6B0}"/>
              </a:ext>
            </a:extLst>
          </p:cNvPr>
          <p:cNvSpPr>
            <a:spLocks noGrp="1"/>
          </p:cNvSpPr>
          <p:nvPr>
            <p:ph type="sldNum" sz="quarter" idx="12"/>
          </p:nvPr>
        </p:nvSpPr>
        <p:spPr/>
        <p:txBody>
          <a:bodyPr/>
          <a:lstStyle/>
          <a:p>
            <a:fld id="{8CC12D78-DF7A-A14B-A1A9-36F69BB73663}" type="slidenum">
              <a:rPr lang="en-US" smtClean="0"/>
              <a:t>‹#›</a:t>
            </a:fld>
            <a:endParaRPr lang="en-US"/>
          </a:p>
        </p:txBody>
      </p:sp>
    </p:spTree>
    <p:extLst>
      <p:ext uri="{BB962C8B-B14F-4D97-AF65-F5344CB8AC3E}">
        <p14:creationId xmlns:p14="http://schemas.microsoft.com/office/powerpoint/2010/main" val="286844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9348E-B37B-D940-AC6C-64F91A12BD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B8C5DC2-8AAF-E146-9AF1-ECF2B58463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FED55BE-5C44-2C46-9017-FF8BB17686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0EF4DFC-4B73-6B45-997D-E2A67780DA5B}"/>
              </a:ext>
            </a:extLst>
          </p:cNvPr>
          <p:cNvSpPr>
            <a:spLocks noGrp="1"/>
          </p:cNvSpPr>
          <p:nvPr>
            <p:ph type="dt" sz="half" idx="10"/>
          </p:nvPr>
        </p:nvSpPr>
        <p:spPr/>
        <p:txBody>
          <a:bodyPr/>
          <a:lstStyle/>
          <a:p>
            <a:fld id="{96F43ABC-9568-314A-90CD-428D13277105}" type="datetime1">
              <a:rPr lang="en-US" smtClean="0"/>
              <a:t>8/13/18</a:t>
            </a:fld>
            <a:endParaRPr lang="en-US"/>
          </a:p>
        </p:txBody>
      </p:sp>
      <p:sp>
        <p:nvSpPr>
          <p:cNvPr id="6" name="Footer Placeholder 5">
            <a:extLst>
              <a:ext uri="{FF2B5EF4-FFF2-40B4-BE49-F238E27FC236}">
                <a16:creationId xmlns:a16="http://schemas.microsoft.com/office/drawing/2014/main" id="{7A40A0F7-1428-9B40-BC3A-78824288192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D66D19-B9E2-3247-A983-7050DBEB91C2}"/>
              </a:ext>
            </a:extLst>
          </p:cNvPr>
          <p:cNvSpPr>
            <a:spLocks noGrp="1"/>
          </p:cNvSpPr>
          <p:nvPr>
            <p:ph type="sldNum" sz="quarter" idx="12"/>
          </p:nvPr>
        </p:nvSpPr>
        <p:spPr/>
        <p:txBody>
          <a:bodyPr/>
          <a:lstStyle/>
          <a:p>
            <a:fld id="{8CC12D78-DF7A-A14B-A1A9-36F69BB73663}" type="slidenum">
              <a:rPr lang="en-US" smtClean="0"/>
              <a:t>‹#›</a:t>
            </a:fld>
            <a:endParaRPr lang="en-US"/>
          </a:p>
        </p:txBody>
      </p:sp>
    </p:spTree>
    <p:extLst>
      <p:ext uri="{BB962C8B-B14F-4D97-AF65-F5344CB8AC3E}">
        <p14:creationId xmlns:p14="http://schemas.microsoft.com/office/powerpoint/2010/main" val="3894669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4664F-F4DF-9A4E-A011-20937154FD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09B39FE-EAC8-CA46-8D57-BB81D0BB40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EA15728-F54C-CE4F-9A3E-8A4266F0BB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56849AA-8755-7E4E-B451-81896CDCA458}"/>
              </a:ext>
            </a:extLst>
          </p:cNvPr>
          <p:cNvSpPr>
            <a:spLocks noGrp="1"/>
          </p:cNvSpPr>
          <p:nvPr>
            <p:ph type="dt" sz="half" idx="10"/>
          </p:nvPr>
        </p:nvSpPr>
        <p:spPr/>
        <p:txBody>
          <a:bodyPr/>
          <a:lstStyle/>
          <a:p>
            <a:fld id="{9B66A7F6-F91E-6348-853D-92044AC3A2E5}" type="datetime1">
              <a:rPr lang="en-US" smtClean="0"/>
              <a:t>8/13/18</a:t>
            </a:fld>
            <a:endParaRPr lang="en-US"/>
          </a:p>
        </p:txBody>
      </p:sp>
      <p:sp>
        <p:nvSpPr>
          <p:cNvPr id="6" name="Footer Placeholder 5">
            <a:extLst>
              <a:ext uri="{FF2B5EF4-FFF2-40B4-BE49-F238E27FC236}">
                <a16:creationId xmlns:a16="http://schemas.microsoft.com/office/drawing/2014/main" id="{74044CFA-6C7D-DC49-89DE-22638082E2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DA6C633-BEC7-474A-B365-E83EDB781233}"/>
              </a:ext>
            </a:extLst>
          </p:cNvPr>
          <p:cNvSpPr>
            <a:spLocks noGrp="1"/>
          </p:cNvSpPr>
          <p:nvPr>
            <p:ph type="sldNum" sz="quarter" idx="12"/>
          </p:nvPr>
        </p:nvSpPr>
        <p:spPr/>
        <p:txBody>
          <a:bodyPr/>
          <a:lstStyle/>
          <a:p>
            <a:fld id="{8CC12D78-DF7A-A14B-A1A9-36F69BB73663}" type="slidenum">
              <a:rPr lang="en-US" smtClean="0"/>
              <a:t>‹#›</a:t>
            </a:fld>
            <a:endParaRPr lang="en-US"/>
          </a:p>
        </p:txBody>
      </p:sp>
    </p:spTree>
    <p:extLst>
      <p:ext uri="{BB962C8B-B14F-4D97-AF65-F5344CB8AC3E}">
        <p14:creationId xmlns:p14="http://schemas.microsoft.com/office/powerpoint/2010/main" val="1496313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BC9B5CD-D913-6B44-B86C-CAA6BD2EB08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0AEC9E5-E522-164B-BA35-36B1F6A928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CCA82B-9AA4-3F41-982B-7FB48B93703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August 9, 2018 Core Partner Meeting</a:t>
            </a:r>
          </a:p>
        </p:txBody>
      </p:sp>
      <p:sp>
        <p:nvSpPr>
          <p:cNvPr id="5" name="Footer Placeholder 4">
            <a:extLst>
              <a:ext uri="{FF2B5EF4-FFF2-40B4-BE49-F238E27FC236}">
                <a16:creationId xmlns:a16="http://schemas.microsoft.com/office/drawing/2014/main" id="{D9DBFEAF-F9B0-184B-B013-4971C43F70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Susquehanna Workforce Innovation Partnership</a:t>
            </a:r>
          </a:p>
        </p:txBody>
      </p:sp>
      <p:sp>
        <p:nvSpPr>
          <p:cNvPr id="6" name="Slide Number Placeholder 5">
            <a:extLst>
              <a:ext uri="{FF2B5EF4-FFF2-40B4-BE49-F238E27FC236}">
                <a16:creationId xmlns:a16="http://schemas.microsoft.com/office/drawing/2014/main" id="{AF643DBD-DE51-0642-B76E-8C9392815A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C12D78-DF7A-A14B-A1A9-36F69BB73663}" type="slidenum">
              <a:rPr lang="en-US" smtClean="0"/>
              <a:t>‹#›</a:t>
            </a:fld>
            <a:endParaRPr lang="en-US"/>
          </a:p>
        </p:txBody>
      </p:sp>
    </p:spTree>
    <p:extLst>
      <p:ext uri="{BB962C8B-B14F-4D97-AF65-F5344CB8AC3E}">
        <p14:creationId xmlns:p14="http://schemas.microsoft.com/office/powerpoint/2010/main" val="1811460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E5D8D74-AD5E-AE44-B427-8C842F56F8CF}"/>
              </a:ext>
            </a:extLst>
          </p:cNvPr>
          <p:cNvSpPr>
            <a:spLocks noGrp="1"/>
          </p:cNvSpPr>
          <p:nvPr>
            <p:ph type="ctrTitle"/>
          </p:nvPr>
        </p:nvSpPr>
        <p:spPr>
          <a:xfrm>
            <a:off x="1524000" y="3538330"/>
            <a:ext cx="9144000" cy="1728870"/>
          </a:xfrm>
        </p:spPr>
        <p:txBody>
          <a:bodyPr>
            <a:normAutofit/>
          </a:bodyPr>
          <a:lstStyle/>
          <a:p>
            <a:r>
              <a:rPr lang="en-US" sz="5400" b="1" dirty="0"/>
              <a:t>Susquehanna Workforce Innovation Partnership</a:t>
            </a:r>
          </a:p>
        </p:txBody>
      </p:sp>
      <p:sp>
        <p:nvSpPr>
          <p:cNvPr id="6" name="Subtitle 5">
            <a:extLst>
              <a:ext uri="{FF2B5EF4-FFF2-40B4-BE49-F238E27FC236}">
                <a16:creationId xmlns:a16="http://schemas.microsoft.com/office/drawing/2014/main" id="{6E9C9B90-F5E9-064B-8F70-C3471FC9BD17}"/>
              </a:ext>
            </a:extLst>
          </p:cNvPr>
          <p:cNvSpPr>
            <a:spLocks noGrp="1"/>
          </p:cNvSpPr>
          <p:nvPr>
            <p:ph type="subTitle" idx="1"/>
          </p:nvPr>
        </p:nvSpPr>
        <p:spPr>
          <a:xfrm>
            <a:off x="1524000" y="5359275"/>
            <a:ext cx="9144000" cy="1097184"/>
          </a:xfrm>
        </p:spPr>
        <p:txBody>
          <a:bodyPr/>
          <a:lstStyle/>
          <a:p>
            <a:r>
              <a:rPr lang="en-US" dirty="0"/>
              <a:t>Quarterly Meeting</a:t>
            </a:r>
          </a:p>
          <a:p>
            <a:r>
              <a:rPr lang="en-US" dirty="0"/>
              <a:t>August 14, 2018</a:t>
            </a:r>
          </a:p>
        </p:txBody>
      </p:sp>
      <p:sp>
        <p:nvSpPr>
          <p:cNvPr id="4" name="Slide Number Placeholder 3">
            <a:extLst>
              <a:ext uri="{FF2B5EF4-FFF2-40B4-BE49-F238E27FC236}">
                <a16:creationId xmlns:a16="http://schemas.microsoft.com/office/drawing/2014/main" id="{F76B8233-DD5E-854C-B28E-9BB35476FF61}"/>
              </a:ext>
            </a:extLst>
          </p:cNvPr>
          <p:cNvSpPr>
            <a:spLocks noGrp="1"/>
          </p:cNvSpPr>
          <p:nvPr>
            <p:ph type="sldNum" sz="quarter" idx="12"/>
          </p:nvPr>
        </p:nvSpPr>
        <p:spPr/>
        <p:txBody>
          <a:bodyPr/>
          <a:lstStyle/>
          <a:p>
            <a:fld id="{8782FD7B-B315-6345-9BD6-C7F158283518}" type="slidenum">
              <a:rPr lang="en-US" smtClean="0"/>
              <a:pPr/>
              <a:t>1</a:t>
            </a:fld>
            <a:endParaRPr lang="en-US" dirty="0"/>
          </a:p>
        </p:txBody>
      </p:sp>
      <p:sp>
        <p:nvSpPr>
          <p:cNvPr id="7" name="November 14, 2017">
            <a:extLst>
              <a:ext uri="{FF2B5EF4-FFF2-40B4-BE49-F238E27FC236}">
                <a16:creationId xmlns:a16="http://schemas.microsoft.com/office/drawing/2014/main" id="{F412C70C-C757-B34A-A291-496A588F314A}"/>
              </a:ext>
            </a:extLst>
          </p:cNvPr>
          <p:cNvSpPr txBox="1">
            <a:spLocks/>
          </p:cNvSpPr>
          <p:nvPr/>
        </p:nvSpPr>
        <p:spPr>
          <a:xfrm>
            <a:off x="374650" y="8827204"/>
            <a:ext cx="12255500" cy="37959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May 8, 2018</a:t>
            </a:r>
            <a:endParaRPr lang="en-US" dirty="0"/>
          </a:p>
        </p:txBody>
      </p:sp>
      <p:sp>
        <p:nvSpPr>
          <p:cNvPr id="9" name="Quarterly Meeting">
            <a:extLst>
              <a:ext uri="{FF2B5EF4-FFF2-40B4-BE49-F238E27FC236}">
                <a16:creationId xmlns:a16="http://schemas.microsoft.com/office/drawing/2014/main" id="{6332C9DC-3665-FB4B-B848-24B6F5283A0E}"/>
              </a:ext>
            </a:extLst>
          </p:cNvPr>
          <p:cNvSpPr txBox="1">
            <a:spLocks/>
          </p:cNvSpPr>
          <p:nvPr/>
        </p:nvSpPr>
        <p:spPr>
          <a:xfrm>
            <a:off x="355600" y="8001000"/>
            <a:ext cx="12293600" cy="5080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t>Quarterly Meeting</a:t>
            </a:r>
          </a:p>
        </p:txBody>
      </p:sp>
      <p:pic>
        <p:nvPicPr>
          <p:cNvPr id="10" name="teamwork graphic.png" descr="teamwork graphic.png">
            <a:extLst>
              <a:ext uri="{FF2B5EF4-FFF2-40B4-BE49-F238E27FC236}">
                <a16:creationId xmlns:a16="http://schemas.microsoft.com/office/drawing/2014/main" id="{C70C23EB-8A30-6D47-80E7-0A8DE16D0AC0}"/>
              </a:ext>
            </a:extLst>
          </p:cNvPr>
          <p:cNvPicPr>
            <a:picLocks noChangeAspect="1"/>
          </p:cNvPicPr>
          <p:nvPr/>
        </p:nvPicPr>
        <p:blipFill>
          <a:blip r:embed="rId2">
            <a:extLst/>
          </a:blip>
          <a:stretch>
            <a:fillRect/>
          </a:stretch>
        </p:blipFill>
        <p:spPr>
          <a:xfrm>
            <a:off x="2306672" y="171702"/>
            <a:ext cx="7568848" cy="2967300"/>
          </a:xfrm>
          <a:prstGeom prst="rect">
            <a:avLst/>
          </a:prstGeom>
          <a:ln w="12700">
            <a:miter lim="400000"/>
          </a:ln>
        </p:spPr>
      </p:pic>
    </p:spTree>
    <p:extLst>
      <p:ext uri="{BB962C8B-B14F-4D97-AF65-F5344CB8AC3E}">
        <p14:creationId xmlns:p14="http://schemas.microsoft.com/office/powerpoint/2010/main" val="3215467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E1141-0FC4-554A-9ED0-5B6CF1BBCCF4}"/>
              </a:ext>
            </a:extLst>
          </p:cNvPr>
          <p:cNvSpPr>
            <a:spLocks noGrp="1"/>
          </p:cNvSpPr>
          <p:nvPr>
            <p:ph type="title"/>
          </p:nvPr>
        </p:nvSpPr>
        <p:spPr>
          <a:xfrm>
            <a:off x="838199" y="365125"/>
            <a:ext cx="8186531" cy="1325563"/>
          </a:xfrm>
        </p:spPr>
        <p:txBody>
          <a:bodyPr/>
          <a:lstStyle/>
          <a:p>
            <a:r>
              <a:rPr lang="en-US" b="1" dirty="0"/>
              <a:t>Barriers to integrated, seamless WF system</a:t>
            </a:r>
          </a:p>
        </p:txBody>
      </p:sp>
      <p:sp>
        <p:nvSpPr>
          <p:cNvPr id="3" name="Content Placeholder 2">
            <a:extLst>
              <a:ext uri="{FF2B5EF4-FFF2-40B4-BE49-F238E27FC236}">
                <a16:creationId xmlns:a16="http://schemas.microsoft.com/office/drawing/2014/main" id="{08EA127A-7C4C-B44E-A223-B3BEFCE8B8FC}"/>
              </a:ext>
            </a:extLst>
          </p:cNvPr>
          <p:cNvSpPr>
            <a:spLocks noGrp="1"/>
          </p:cNvSpPr>
          <p:nvPr>
            <p:ph idx="1"/>
          </p:nvPr>
        </p:nvSpPr>
        <p:spPr/>
        <p:txBody>
          <a:bodyPr>
            <a:normAutofit/>
          </a:bodyPr>
          <a:lstStyle/>
          <a:p>
            <a:r>
              <a:rPr lang="en-US" dirty="0"/>
              <a:t>We see a lot of typical barriers – child care, transportation, self-esteem</a:t>
            </a:r>
          </a:p>
          <a:p>
            <a:r>
              <a:rPr lang="en-US" dirty="0"/>
              <a:t>Flexibility on the part of the employer is important when it comes to mass transit. Need employers to work with employees using mass transit. More than 5000 employees work on Perryman peninsula.  One minute late and you’re fired. Difficult from transportation perspective to serve that need. Culture here that is not in tune with mass transit.</a:t>
            </a:r>
          </a:p>
          <a:p>
            <a:pPr marL="0" indent="0">
              <a:buNone/>
            </a:pPr>
            <a:endParaRPr lang="en-US" dirty="0"/>
          </a:p>
        </p:txBody>
      </p:sp>
      <p:sp>
        <p:nvSpPr>
          <p:cNvPr id="4" name="Slide Number Placeholder 3">
            <a:extLst>
              <a:ext uri="{FF2B5EF4-FFF2-40B4-BE49-F238E27FC236}">
                <a16:creationId xmlns:a16="http://schemas.microsoft.com/office/drawing/2014/main" id="{FC6C7421-4B5F-D745-A6C5-4EF4DC9D183E}"/>
              </a:ext>
            </a:extLst>
          </p:cNvPr>
          <p:cNvSpPr>
            <a:spLocks noGrp="1"/>
          </p:cNvSpPr>
          <p:nvPr>
            <p:ph type="sldNum" sz="quarter" idx="12"/>
          </p:nvPr>
        </p:nvSpPr>
        <p:spPr/>
        <p:txBody>
          <a:bodyPr/>
          <a:lstStyle/>
          <a:p>
            <a:fld id="{8CC12D78-DF7A-A14B-A1A9-36F69BB73663}" type="slidenum">
              <a:rPr lang="en-US" smtClean="0"/>
              <a:t>10</a:t>
            </a:fld>
            <a:endParaRPr lang="en-US"/>
          </a:p>
        </p:txBody>
      </p:sp>
      <p:sp>
        <p:nvSpPr>
          <p:cNvPr id="5" name="Slide Number Placeholder 5">
            <a:extLst>
              <a:ext uri="{FF2B5EF4-FFF2-40B4-BE49-F238E27FC236}">
                <a16:creationId xmlns:a16="http://schemas.microsoft.com/office/drawing/2014/main" id="{AFEF0942-F2EC-CA4E-9C9B-4CA02E6993D6}"/>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 Slide </a:t>
            </a:r>
            <a:fld id="{8CC12D78-DF7A-A14B-A1A9-36F69BB73663}" type="slidenum">
              <a:rPr lang="en-US" smtClean="0"/>
              <a:pPr/>
              <a:t>10</a:t>
            </a:fld>
            <a:endParaRPr lang="en-US" dirty="0"/>
          </a:p>
        </p:txBody>
      </p:sp>
      <p:sp>
        <p:nvSpPr>
          <p:cNvPr id="7" name="Footer Placeholder 4">
            <a:extLst>
              <a:ext uri="{FF2B5EF4-FFF2-40B4-BE49-F238E27FC236}">
                <a16:creationId xmlns:a16="http://schemas.microsoft.com/office/drawing/2014/main" id="{C73F4458-8017-1E42-BE4A-4D9C188A52AF}"/>
              </a:ext>
            </a:extLst>
          </p:cNvPr>
          <p:cNvSpPr>
            <a:spLocks noGrp="1"/>
          </p:cNvSpPr>
          <p:nvPr>
            <p:ph type="ftr" sz="quarter" idx="11"/>
          </p:nvPr>
        </p:nvSpPr>
        <p:spPr>
          <a:xfrm>
            <a:off x="4038600" y="6356350"/>
            <a:ext cx="4114800" cy="365125"/>
          </a:xfrm>
        </p:spPr>
        <p:txBody>
          <a:bodyPr/>
          <a:lstStyle/>
          <a:p>
            <a:r>
              <a:rPr lang="en-US" dirty="0"/>
              <a:t>Susquehanna Workforce Innovation Partnership</a:t>
            </a:r>
          </a:p>
        </p:txBody>
      </p:sp>
      <p:sp>
        <p:nvSpPr>
          <p:cNvPr id="8" name="Date Placeholder 3">
            <a:extLst>
              <a:ext uri="{FF2B5EF4-FFF2-40B4-BE49-F238E27FC236}">
                <a16:creationId xmlns:a16="http://schemas.microsoft.com/office/drawing/2014/main" id="{C47F1703-B622-D54A-A342-FF256C3640AF}"/>
              </a:ext>
            </a:extLst>
          </p:cNvPr>
          <p:cNvSpPr>
            <a:spLocks noGrp="1"/>
          </p:cNvSpPr>
          <p:nvPr>
            <p:ph type="dt" sz="half" idx="10"/>
          </p:nvPr>
        </p:nvSpPr>
        <p:spPr>
          <a:xfrm>
            <a:off x="838200" y="6356350"/>
            <a:ext cx="2743200" cy="365125"/>
          </a:xfrm>
        </p:spPr>
        <p:txBody>
          <a:bodyPr/>
          <a:lstStyle/>
          <a:p>
            <a:r>
              <a:rPr lang="en-US" dirty="0"/>
              <a:t>August 14, 2018 SWIP Quarterly Meeting</a:t>
            </a:r>
          </a:p>
        </p:txBody>
      </p:sp>
    </p:spTree>
    <p:extLst>
      <p:ext uri="{BB962C8B-B14F-4D97-AF65-F5344CB8AC3E}">
        <p14:creationId xmlns:p14="http://schemas.microsoft.com/office/powerpoint/2010/main" val="15278954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C1A23-ACE5-9C4A-AC16-8CCE7ACB2180}"/>
              </a:ext>
            </a:extLst>
          </p:cNvPr>
          <p:cNvSpPr>
            <a:spLocks noGrp="1"/>
          </p:cNvSpPr>
          <p:nvPr>
            <p:ph type="title"/>
          </p:nvPr>
        </p:nvSpPr>
        <p:spPr/>
        <p:txBody>
          <a:bodyPr/>
          <a:lstStyle/>
          <a:p>
            <a:r>
              <a:rPr lang="en-US" b="1" dirty="0"/>
              <a:t>Job Readiness</a:t>
            </a:r>
          </a:p>
        </p:txBody>
      </p:sp>
      <p:sp>
        <p:nvSpPr>
          <p:cNvPr id="3" name="Content Placeholder 2">
            <a:extLst>
              <a:ext uri="{FF2B5EF4-FFF2-40B4-BE49-F238E27FC236}">
                <a16:creationId xmlns:a16="http://schemas.microsoft.com/office/drawing/2014/main" id="{BFD40B63-42C9-3143-B4E5-32D38F9AD2AF}"/>
              </a:ext>
            </a:extLst>
          </p:cNvPr>
          <p:cNvSpPr>
            <a:spLocks noGrp="1"/>
          </p:cNvSpPr>
          <p:nvPr>
            <p:ph idx="1"/>
          </p:nvPr>
        </p:nvSpPr>
        <p:spPr/>
        <p:txBody>
          <a:bodyPr/>
          <a:lstStyle/>
          <a:p>
            <a:r>
              <a:rPr lang="en-US" dirty="0"/>
              <a:t>Need to keep focus on job-readiness of people. Can’t assume they can stay focused on services to get them ready. </a:t>
            </a:r>
          </a:p>
          <a:p>
            <a:r>
              <a:rPr lang="en-US" dirty="0"/>
              <a:t>Job readiness is a major barrier for us.</a:t>
            </a:r>
          </a:p>
          <a:p>
            <a:r>
              <a:rPr lang="en-US" dirty="0"/>
              <a:t>We have so many needs to be met before our clients are job ready.</a:t>
            </a:r>
          </a:p>
          <a:p>
            <a:r>
              <a:rPr lang="en-US" dirty="0"/>
              <a:t>Priority is preparing seniors for the modern-day workforce. </a:t>
            </a:r>
          </a:p>
          <a:p>
            <a:r>
              <a:rPr lang="en-US" dirty="0"/>
              <a:t>Many can get jobs but have more difficulty in keeping them </a:t>
            </a:r>
          </a:p>
        </p:txBody>
      </p:sp>
      <p:sp>
        <p:nvSpPr>
          <p:cNvPr id="4" name="Slide Number Placeholder 3">
            <a:extLst>
              <a:ext uri="{FF2B5EF4-FFF2-40B4-BE49-F238E27FC236}">
                <a16:creationId xmlns:a16="http://schemas.microsoft.com/office/drawing/2014/main" id="{B6D39CC7-3C12-F64B-8E21-8008B61E22C2}"/>
              </a:ext>
            </a:extLst>
          </p:cNvPr>
          <p:cNvSpPr>
            <a:spLocks noGrp="1"/>
          </p:cNvSpPr>
          <p:nvPr>
            <p:ph type="sldNum" sz="quarter" idx="12"/>
          </p:nvPr>
        </p:nvSpPr>
        <p:spPr/>
        <p:txBody>
          <a:bodyPr/>
          <a:lstStyle/>
          <a:p>
            <a:fld id="{8CC12D78-DF7A-A14B-A1A9-36F69BB73663}" type="slidenum">
              <a:rPr lang="en-US" smtClean="0"/>
              <a:t>11</a:t>
            </a:fld>
            <a:endParaRPr lang="en-US"/>
          </a:p>
        </p:txBody>
      </p:sp>
      <p:sp>
        <p:nvSpPr>
          <p:cNvPr id="5" name="Slide Number Placeholder 5">
            <a:extLst>
              <a:ext uri="{FF2B5EF4-FFF2-40B4-BE49-F238E27FC236}">
                <a16:creationId xmlns:a16="http://schemas.microsoft.com/office/drawing/2014/main" id="{73DEFF93-2263-BC43-B0A5-1EC5B052754C}"/>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 Slide </a:t>
            </a:r>
            <a:fld id="{8CC12D78-DF7A-A14B-A1A9-36F69BB73663}" type="slidenum">
              <a:rPr lang="en-US" smtClean="0"/>
              <a:pPr/>
              <a:t>11</a:t>
            </a:fld>
            <a:endParaRPr lang="en-US" dirty="0"/>
          </a:p>
        </p:txBody>
      </p:sp>
      <p:sp>
        <p:nvSpPr>
          <p:cNvPr id="7" name="Footer Placeholder 4">
            <a:extLst>
              <a:ext uri="{FF2B5EF4-FFF2-40B4-BE49-F238E27FC236}">
                <a16:creationId xmlns:a16="http://schemas.microsoft.com/office/drawing/2014/main" id="{2665FE89-0A1F-444B-83E1-B1863C9A6739}"/>
              </a:ext>
            </a:extLst>
          </p:cNvPr>
          <p:cNvSpPr>
            <a:spLocks noGrp="1"/>
          </p:cNvSpPr>
          <p:nvPr>
            <p:ph type="ftr" sz="quarter" idx="11"/>
          </p:nvPr>
        </p:nvSpPr>
        <p:spPr>
          <a:xfrm>
            <a:off x="4038600" y="6356350"/>
            <a:ext cx="4114800" cy="365125"/>
          </a:xfrm>
        </p:spPr>
        <p:txBody>
          <a:bodyPr/>
          <a:lstStyle/>
          <a:p>
            <a:r>
              <a:rPr lang="en-US" dirty="0"/>
              <a:t>Susquehanna Workforce Innovation Partnership</a:t>
            </a:r>
          </a:p>
        </p:txBody>
      </p:sp>
      <p:sp>
        <p:nvSpPr>
          <p:cNvPr id="9" name="Date Placeholder 3">
            <a:extLst>
              <a:ext uri="{FF2B5EF4-FFF2-40B4-BE49-F238E27FC236}">
                <a16:creationId xmlns:a16="http://schemas.microsoft.com/office/drawing/2014/main" id="{732E0532-FB87-D849-8B0F-FF931232FFF3}"/>
              </a:ext>
            </a:extLst>
          </p:cNvPr>
          <p:cNvSpPr>
            <a:spLocks noGrp="1"/>
          </p:cNvSpPr>
          <p:nvPr>
            <p:ph type="dt" sz="half" idx="10"/>
          </p:nvPr>
        </p:nvSpPr>
        <p:spPr>
          <a:xfrm>
            <a:off x="838200" y="6356350"/>
            <a:ext cx="2743200" cy="365125"/>
          </a:xfrm>
        </p:spPr>
        <p:txBody>
          <a:bodyPr/>
          <a:lstStyle/>
          <a:p>
            <a:r>
              <a:rPr lang="en-US" dirty="0"/>
              <a:t>August 14, 2018 SWIP Quarterly Meeting</a:t>
            </a:r>
          </a:p>
        </p:txBody>
      </p:sp>
      <p:sp>
        <p:nvSpPr>
          <p:cNvPr id="10" name="TextBox 9">
            <a:extLst>
              <a:ext uri="{FF2B5EF4-FFF2-40B4-BE49-F238E27FC236}">
                <a16:creationId xmlns:a16="http://schemas.microsoft.com/office/drawing/2014/main" id="{C0C70A0B-0868-DD47-80F6-9E587FFCEBD9}"/>
              </a:ext>
            </a:extLst>
          </p:cNvPr>
          <p:cNvSpPr txBox="1"/>
          <p:nvPr/>
        </p:nvSpPr>
        <p:spPr>
          <a:xfrm>
            <a:off x="1023730" y="5128591"/>
            <a:ext cx="8905461" cy="523220"/>
          </a:xfrm>
          <a:prstGeom prst="rect">
            <a:avLst/>
          </a:prstGeom>
          <a:noFill/>
        </p:spPr>
        <p:txBody>
          <a:bodyPr wrap="square" rtlCol="0">
            <a:spAutoFit/>
          </a:bodyPr>
          <a:lstStyle/>
          <a:p>
            <a:r>
              <a:rPr lang="en-US" sz="2800" b="1" i="1" dirty="0">
                <a:solidFill>
                  <a:srgbClr val="7030A0"/>
                </a:solidFill>
              </a:rPr>
              <a:t>Is this problem that SWIP can address?</a:t>
            </a:r>
          </a:p>
        </p:txBody>
      </p:sp>
    </p:spTree>
    <p:extLst>
      <p:ext uri="{BB962C8B-B14F-4D97-AF65-F5344CB8AC3E}">
        <p14:creationId xmlns:p14="http://schemas.microsoft.com/office/powerpoint/2010/main" val="1357519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0-#ppt_w/2"/>
                                          </p:val>
                                        </p:tav>
                                        <p:tav tm="100000">
                                          <p:val>
                                            <p:strVal val="#ppt_x"/>
                                          </p:val>
                                        </p:tav>
                                      </p:tavLst>
                                    </p:anim>
                                    <p:anim calcmode="lin" valueType="num">
                                      <p:cBhvr additive="base">
                                        <p:cTn id="8"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4EAD1-703B-5540-B1AF-0ECD5D8B4EE7}"/>
              </a:ext>
            </a:extLst>
          </p:cNvPr>
          <p:cNvSpPr>
            <a:spLocks noGrp="1"/>
          </p:cNvSpPr>
          <p:nvPr>
            <p:ph type="title"/>
          </p:nvPr>
        </p:nvSpPr>
        <p:spPr/>
        <p:txBody>
          <a:bodyPr/>
          <a:lstStyle/>
          <a:p>
            <a:r>
              <a:rPr lang="en-US" b="1" dirty="0"/>
              <a:t>SWIP FY2019 Plan &lt;&gt; State Plan</a:t>
            </a:r>
          </a:p>
        </p:txBody>
      </p:sp>
      <p:sp>
        <p:nvSpPr>
          <p:cNvPr id="3" name="Content Placeholder 2">
            <a:extLst>
              <a:ext uri="{FF2B5EF4-FFF2-40B4-BE49-F238E27FC236}">
                <a16:creationId xmlns:a16="http://schemas.microsoft.com/office/drawing/2014/main" id="{3986D241-95D9-7747-BB32-F81DB225AA55}"/>
              </a:ext>
            </a:extLst>
          </p:cNvPr>
          <p:cNvSpPr>
            <a:spLocks noGrp="1"/>
          </p:cNvSpPr>
          <p:nvPr>
            <p:ph idx="1"/>
          </p:nvPr>
        </p:nvSpPr>
        <p:spPr/>
        <p:txBody>
          <a:bodyPr/>
          <a:lstStyle/>
          <a:p>
            <a:r>
              <a:rPr lang="en-US" dirty="0"/>
              <a:t>Actions to add to list</a:t>
            </a:r>
          </a:p>
          <a:p>
            <a:r>
              <a:rPr lang="en-US" dirty="0"/>
              <a:t>Top 3 Priorities</a:t>
            </a:r>
          </a:p>
          <a:p>
            <a:r>
              <a:rPr lang="en-US" dirty="0"/>
              <a:t>Leads</a:t>
            </a:r>
          </a:p>
          <a:p>
            <a:r>
              <a:rPr lang="en-US" dirty="0"/>
              <a:t>Small groups</a:t>
            </a:r>
          </a:p>
          <a:p>
            <a:pPr lvl="1"/>
            <a:r>
              <a:rPr lang="en-US" dirty="0"/>
              <a:t>Task group 1</a:t>
            </a:r>
          </a:p>
          <a:p>
            <a:pPr lvl="1"/>
            <a:r>
              <a:rPr lang="en-US" dirty="0"/>
              <a:t>Task group 2</a:t>
            </a:r>
          </a:p>
          <a:p>
            <a:pPr lvl="1"/>
            <a:r>
              <a:rPr lang="en-US" dirty="0"/>
              <a:t>Task group 3</a:t>
            </a:r>
          </a:p>
        </p:txBody>
      </p:sp>
      <p:sp>
        <p:nvSpPr>
          <p:cNvPr id="4" name="Slide Number Placeholder 3">
            <a:extLst>
              <a:ext uri="{FF2B5EF4-FFF2-40B4-BE49-F238E27FC236}">
                <a16:creationId xmlns:a16="http://schemas.microsoft.com/office/drawing/2014/main" id="{278C7EEC-AB57-5D49-A579-CC1052A438DC}"/>
              </a:ext>
            </a:extLst>
          </p:cNvPr>
          <p:cNvSpPr>
            <a:spLocks noGrp="1"/>
          </p:cNvSpPr>
          <p:nvPr>
            <p:ph type="sldNum" sz="quarter" idx="12"/>
          </p:nvPr>
        </p:nvSpPr>
        <p:spPr/>
        <p:txBody>
          <a:bodyPr/>
          <a:lstStyle/>
          <a:p>
            <a:fld id="{8782FD7B-B315-6345-9BD6-C7F158283518}" type="slidenum">
              <a:rPr lang="en-US" smtClean="0"/>
              <a:pPr/>
              <a:t>12</a:t>
            </a:fld>
            <a:endParaRPr lang="en-US" dirty="0"/>
          </a:p>
        </p:txBody>
      </p:sp>
    </p:spTree>
    <p:extLst>
      <p:ext uri="{BB962C8B-B14F-4D97-AF65-F5344CB8AC3E}">
        <p14:creationId xmlns:p14="http://schemas.microsoft.com/office/powerpoint/2010/main" val="2633938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192E3-AB94-D44C-846B-53A37125D547}"/>
              </a:ext>
            </a:extLst>
          </p:cNvPr>
          <p:cNvSpPr>
            <a:spLocks noGrp="1"/>
          </p:cNvSpPr>
          <p:nvPr>
            <p:ph type="title"/>
          </p:nvPr>
        </p:nvSpPr>
        <p:spPr/>
        <p:txBody>
          <a:bodyPr/>
          <a:lstStyle/>
          <a:p>
            <a:r>
              <a:rPr lang="en-US" b="1" dirty="0"/>
              <a:t>Quarterly Meetings for FY2019</a:t>
            </a:r>
          </a:p>
        </p:txBody>
      </p:sp>
      <p:sp>
        <p:nvSpPr>
          <p:cNvPr id="7" name="Content Placeholder 6">
            <a:extLst>
              <a:ext uri="{FF2B5EF4-FFF2-40B4-BE49-F238E27FC236}">
                <a16:creationId xmlns:a16="http://schemas.microsoft.com/office/drawing/2014/main" id="{62C733A2-B5C9-3143-9FFA-BFA882B44102}"/>
              </a:ext>
            </a:extLst>
          </p:cNvPr>
          <p:cNvSpPr>
            <a:spLocks noGrp="1"/>
          </p:cNvSpPr>
          <p:nvPr>
            <p:ph idx="1"/>
          </p:nvPr>
        </p:nvSpPr>
        <p:spPr/>
        <p:txBody>
          <a:bodyPr>
            <a:normAutofit fontScale="92500" lnSpcReduction="20000"/>
          </a:bodyPr>
          <a:lstStyle/>
          <a:p>
            <a:r>
              <a:rPr lang="en-US" dirty="0"/>
              <a:t>August 14, 2018: Cecil College</a:t>
            </a:r>
          </a:p>
          <a:p>
            <a:pPr marL="914400" lvl="1" indent="-457200">
              <a:buFont typeface="+mj-lt"/>
              <a:buAutoNum type="arabicPeriod"/>
            </a:pPr>
            <a:r>
              <a:rPr lang="en-US" dirty="0"/>
              <a:t>Discussion Topic:  WIOA Roles, Responsibilities, and Integrations</a:t>
            </a:r>
          </a:p>
          <a:p>
            <a:pPr marL="914400" lvl="1" indent="-457200">
              <a:buFont typeface="+mj-lt"/>
              <a:buAutoNum type="arabicPeriod"/>
            </a:pPr>
            <a:r>
              <a:rPr lang="en-US" dirty="0"/>
              <a:t>Barrier/Resource Topic: Job Readiness</a:t>
            </a:r>
          </a:p>
          <a:p>
            <a:r>
              <a:rPr lang="en-US" dirty="0"/>
              <a:t>November 13, 2018: Harford Community College</a:t>
            </a:r>
          </a:p>
          <a:p>
            <a:pPr marL="914400" lvl="1" indent="-457200">
              <a:buFont typeface="+mj-lt"/>
              <a:buAutoNum type="arabicPeriod"/>
            </a:pPr>
            <a:r>
              <a:rPr lang="en-US" dirty="0"/>
              <a:t>Discussion Topic: Metrics of individual partners, system</a:t>
            </a:r>
          </a:p>
          <a:p>
            <a:pPr marL="914400" lvl="1" indent="-457200">
              <a:buFont typeface="+mj-lt"/>
              <a:buAutoNum type="arabicPeriod"/>
            </a:pPr>
            <a:r>
              <a:rPr lang="en-US" dirty="0"/>
              <a:t>Barrier/Resource Topic: Age</a:t>
            </a:r>
          </a:p>
          <a:p>
            <a:r>
              <a:rPr lang="en-US" dirty="0"/>
              <a:t>February 12, 2019: Elkton Job Center</a:t>
            </a:r>
          </a:p>
          <a:p>
            <a:pPr marL="914400" lvl="1" indent="-457200">
              <a:buFont typeface="+mj-lt"/>
              <a:buAutoNum type="arabicPeriod"/>
            </a:pPr>
            <a:r>
              <a:rPr lang="en-US" dirty="0"/>
              <a:t>Discussion Topic: Workforce system benchmarks</a:t>
            </a:r>
          </a:p>
          <a:p>
            <a:pPr marL="914400" lvl="1" indent="-457200">
              <a:buFont typeface="+mj-lt"/>
              <a:buAutoNum type="arabicPeriod"/>
            </a:pPr>
            <a:r>
              <a:rPr lang="en-US" dirty="0"/>
              <a:t>Barrier Topic: Transportation</a:t>
            </a:r>
          </a:p>
          <a:p>
            <a:r>
              <a:rPr lang="en-US" dirty="0"/>
              <a:t>May 14, 2019: Havre de Grace </a:t>
            </a:r>
            <a:r>
              <a:rPr lang="en-US" dirty="0" err="1"/>
              <a:t>Groundfloor</a:t>
            </a:r>
            <a:endParaRPr lang="en-US" dirty="0"/>
          </a:p>
          <a:p>
            <a:pPr marL="914400" lvl="1" indent="-457200">
              <a:buFont typeface="+mj-lt"/>
              <a:buAutoNum type="arabicPeriod"/>
            </a:pPr>
            <a:r>
              <a:rPr lang="en-US" dirty="0"/>
              <a:t>Discussion Topic: Data Sharing</a:t>
            </a:r>
          </a:p>
          <a:p>
            <a:pPr marL="914400" lvl="1" indent="-457200">
              <a:buFont typeface="+mj-lt"/>
              <a:buAutoNum type="arabicPeriod"/>
            </a:pPr>
            <a:r>
              <a:rPr lang="en-US" dirty="0"/>
              <a:t>Barrier Topic: Disability</a:t>
            </a:r>
          </a:p>
        </p:txBody>
      </p:sp>
      <p:sp>
        <p:nvSpPr>
          <p:cNvPr id="8" name="Slide Number Placeholder 7">
            <a:extLst>
              <a:ext uri="{FF2B5EF4-FFF2-40B4-BE49-F238E27FC236}">
                <a16:creationId xmlns:a16="http://schemas.microsoft.com/office/drawing/2014/main" id="{16F49FC6-D7F3-3D4D-B98E-DDF347F07B4B}"/>
              </a:ext>
            </a:extLst>
          </p:cNvPr>
          <p:cNvSpPr>
            <a:spLocks noGrp="1"/>
          </p:cNvSpPr>
          <p:nvPr>
            <p:ph type="sldNum" sz="quarter" idx="12"/>
          </p:nvPr>
        </p:nvSpPr>
        <p:spPr/>
        <p:txBody>
          <a:bodyPr/>
          <a:lstStyle/>
          <a:p>
            <a:fld id="{8CC12D78-DF7A-A14B-A1A9-36F69BB73663}" type="slidenum">
              <a:rPr lang="en-US" smtClean="0"/>
              <a:t>13</a:t>
            </a:fld>
            <a:endParaRPr lang="en-US"/>
          </a:p>
        </p:txBody>
      </p:sp>
      <p:sp>
        <p:nvSpPr>
          <p:cNvPr id="5" name="Slide Number Placeholder 5">
            <a:extLst>
              <a:ext uri="{FF2B5EF4-FFF2-40B4-BE49-F238E27FC236}">
                <a16:creationId xmlns:a16="http://schemas.microsoft.com/office/drawing/2014/main" id="{73B05FFD-83CC-6C4F-8E89-D43A642E3716}"/>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 Slide </a:t>
            </a:r>
            <a:fld id="{8CC12D78-DF7A-A14B-A1A9-36F69BB73663}" type="slidenum">
              <a:rPr lang="en-US" smtClean="0"/>
              <a:pPr/>
              <a:t>13</a:t>
            </a:fld>
            <a:endParaRPr lang="en-US" dirty="0"/>
          </a:p>
        </p:txBody>
      </p:sp>
      <p:sp>
        <p:nvSpPr>
          <p:cNvPr id="9" name="Footer Placeholder 4">
            <a:extLst>
              <a:ext uri="{FF2B5EF4-FFF2-40B4-BE49-F238E27FC236}">
                <a16:creationId xmlns:a16="http://schemas.microsoft.com/office/drawing/2014/main" id="{843C7294-3A73-1549-96FE-083C4B968E8D}"/>
              </a:ext>
            </a:extLst>
          </p:cNvPr>
          <p:cNvSpPr>
            <a:spLocks noGrp="1"/>
          </p:cNvSpPr>
          <p:nvPr>
            <p:ph type="ftr" sz="quarter" idx="11"/>
          </p:nvPr>
        </p:nvSpPr>
        <p:spPr>
          <a:xfrm>
            <a:off x="4038600" y="6356350"/>
            <a:ext cx="4114800" cy="365125"/>
          </a:xfrm>
        </p:spPr>
        <p:txBody>
          <a:bodyPr/>
          <a:lstStyle/>
          <a:p>
            <a:r>
              <a:rPr lang="en-US" dirty="0"/>
              <a:t>Susquehanna Workforce Innovation Partnership</a:t>
            </a:r>
          </a:p>
        </p:txBody>
      </p:sp>
      <p:sp>
        <p:nvSpPr>
          <p:cNvPr id="10" name="Date Placeholder 3">
            <a:extLst>
              <a:ext uri="{FF2B5EF4-FFF2-40B4-BE49-F238E27FC236}">
                <a16:creationId xmlns:a16="http://schemas.microsoft.com/office/drawing/2014/main" id="{E616433A-C01B-5B46-8186-B380B8683561}"/>
              </a:ext>
            </a:extLst>
          </p:cNvPr>
          <p:cNvSpPr>
            <a:spLocks noGrp="1"/>
          </p:cNvSpPr>
          <p:nvPr>
            <p:ph type="dt" sz="half" idx="10"/>
          </p:nvPr>
        </p:nvSpPr>
        <p:spPr>
          <a:xfrm>
            <a:off x="838200" y="6356350"/>
            <a:ext cx="2743200" cy="365125"/>
          </a:xfrm>
        </p:spPr>
        <p:txBody>
          <a:bodyPr/>
          <a:lstStyle/>
          <a:p>
            <a:r>
              <a:rPr lang="en-US" dirty="0"/>
              <a:t>August 14, 2018 SWIP Quarterly Meeting</a:t>
            </a:r>
          </a:p>
        </p:txBody>
      </p:sp>
    </p:spTree>
    <p:extLst>
      <p:ext uri="{BB962C8B-B14F-4D97-AF65-F5344CB8AC3E}">
        <p14:creationId xmlns:p14="http://schemas.microsoft.com/office/powerpoint/2010/main" val="1391631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B0D32-F9C1-0444-BE64-9D0B0A7DC802}"/>
              </a:ext>
            </a:extLst>
          </p:cNvPr>
          <p:cNvSpPr>
            <a:spLocks noGrp="1"/>
          </p:cNvSpPr>
          <p:nvPr>
            <p:ph type="title"/>
          </p:nvPr>
        </p:nvSpPr>
        <p:spPr/>
        <p:txBody>
          <a:bodyPr/>
          <a:lstStyle/>
          <a:p>
            <a:r>
              <a:rPr lang="en-US" b="1" dirty="0"/>
              <a:t>Agenda</a:t>
            </a:r>
          </a:p>
        </p:txBody>
      </p:sp>
      <p:sp>
        <p:nvSpPr>
          <p:cNvPr id="3" name="Content Placeholder 2">
            <a:extLst>
              <a:ext uri="{FF2B5EF4-FFF2-40B4-BE49-F238E27FC236}">
                <a16:creationId xmlns:a16="http://schemas.microsoft.com/office/drawing/2014/main" id="{FC03CAC5-CCB2-034D-9CAB-54C8302B6827}"/>
              </a:ext>
            </a:extLst>
          </p:cNvPr>
          <p:cNvSpPr>
            <a:spLocks noGrp="1"/>
          </p:cNvSpPr>
          <p:nvPr>
            <p:ph idx="1"/>
          </p:nvPr>
        </p:nvSpPr>
        <p:spPr/>
        <p:txBody>
          <a:bodyPr>
            <a:normAutofit fontScale="85000" lnSpcReduction="20000"/>
          </a:bodyPr>
          <a:lstStyle/>
          <a:p>
            <a:r>
              <a:rPr lang="en-US" b="1" dirty="0"/>
              <a:t>2:00	Introductions and Update: </a:t>
            </a:r>
          </a:p>
          <a:p>
            <a:pPr marL="0" indent="0">
              <a:buNone/>
            </a:pPr>
            <a:r>
              <a:rPr lang="en-US" i="1" dirty="0"/>
              <a:t>“Tell us one thing that is new about your job or organization”</a:t>
            </a:r>
            <a:br>
              <a:rPr lang="en-US" i="1" dirty="0"/>
            </a:br>
            <a:endParaRPr lang="en-US" dirty="0"/>
          </a:p>
          <a:p>
            <a:r>
              <a:rPr lang="en-US" b="1" dirty="0"/>
              <a:t>2:15	 WIOA Roles, Responsibilities, and Integrations </a:t>
            </a:r>
          </a:p>
          <a:p>
            <a:pPr marL="0" indent="0">
              <a:buNone/>
            </a:pPr>
            <a:r>
              <a:rPr lang="en-US" b="1" dirty="0"/>
              <a:t> </a:t>
            </a:r>
            <a:endParaRPr lang="en-US" dirty="0"/>
          </a:p>
          <a:p>
            <a:r>
              <a:rPr lang="en-US" b="1" dirty="0"/>
              <a:t>2:45	Goals and action plan for FY2019 </a:t>
            </a:r>
            <a:endParaRPr lang="en-US" dirty="0"/>
          </a:p>
          <a:p>
            <a:pPr marL="0" indent="0">
              <a:buNone/>
            </a:pPr>
            <a:endParaRPr lang="en-US" dirty="0"/>
          </a:p>
          <a:p>
            <a:r>
              <a:rPr lang="en-US" b="1" dirty="0"/>
              <a:t>3:05	Small Groups</a:t>
            </a:r>
            <a:br>
              <a:rPr lang="en-US" dirty="0"/>
            </a:br>
            <a:endParaRPr lang="en-US" dirty="0"/>
          </a:p>
          <a:p>
            <a:r>
              <a:rPr lang="en-US" b="1" dirty="0"/>
              <a:t>3:45	Reconvene and wrap up</a:t>
            </a:r>
            <a:br>
              <a:rPr lang="en-US" b="1" dirty="0"/>
            </a:br>
            <a:endParaRPr lang="en-US" dirty="0"/>
          </a:p>
          <a:p>
            <a:r>
              <a:rPr lang="en-US" b="1" dirty="0"/>
              <a:t>4:00	Adjourn</a:t>
            </a:r>
            <a:endParaRPr lang="en-US" dirty="0"/>
          </a:p>
          <a:p>
            <a:endParaRPr lang="en-US" dirty="0"/>
          </a:p>
        </p:txBody>
      </p:sp>
      <p:sp>
        <p:nvSpPr>
          <p:cNvPr id="4" name="Slide Number Placeholder 3">
            <a:extLst>
              <a:ext uri="{FF2B5EF4-FFF2-40B4-BE49-F238E27FC236}">
                <a16:creationId xmlns:a16="http://schemas.microsoft.com/office/drawing/2014/main" id="{FB8C3AE0-D99A-D240-9177-C9C9BA78AE6D}"/>
              </a:ext>
            </a:extLst>
          </p:cNvPr>
          <p:cNvSpPr>
            <a:spLocks noGrp="1"/>
          </p:cNvSpPr>
          <p:nvPr>
            <p:ph type="sldNum" sz="quarter" idx="12"/>
          </p:nvPr>
        </p:nvSpPr>
        <p:spPr/>
        <p:txBody>
          <a:bodyPr/>
          <a:lstStyle/>
          <a:p>
            <a:fld id="{8782FD7B-B315-6345-9BD6-C7F158283518}" type="slidenum">
              <a:rPr lang="en-US" smtClean="0"/>
              <a:pPr/>
              <a:t>2</a:t>
            </a:fld>
            <a:endParaRPr lang="en-US" dirty="0"/>
          </a:p>
        </p:txBody>
      </p:sp>
    </p:spTree>
    <p:extLst>
      <p:ext uri="{BB962C8B-B14F-4D97-AF65-F5344CB8AC3E}">
        <p14:creationId xmlns:p14="http://schemas.microsoft.com/office/powerpoint/2010/main" val="4227900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97072-67C2-4E42-802D-990569043658}"/>
              </a:ext>
            </a:extLst>
          </p:cNvPr>
          <p:cNvSpPr>
            <a:spLocks noGrp="1"/>
          </p:cNvSpPr>
          <p:nvPr>
            <p:ph type="title"/>
          </p:nvPr>
        </p:nvSpPr>
        <p:spPr/>
        <p:txBody>
          <a:bodyPr>
            <a:normAutofit/>
          </a:bodyPr>
          <a:lstStyle/>
          <a:p>
            <a:r>
              <a:rPr lang="en-US" b="1" dirty="0"/>
              <a:t>WIOA Roles, Responsibilities, and Integrations</a:t>
            </a:r>
          </a:p>
        </p:txBody>
      </p:sp>
      <p:sp>
        <p:nvSpPr>
          <p:cNvPr id="4" name="Slide Number Placeholder 3">
            <a:extLst>
              <a:ext uri="{FF2B5EF4-FFF2-40B4-BE49-F238E27FC236}">
                <a16:creationId xmlns:a16="http://schemas.microsoft.com/office/drawing/2014/main" id="{3ECE2431-EA53-6743-B020-E47F5F6904BB}"/>
              </a:ext>
            </a:extLst>
          </p:cNvPr>
          <p:cNvSpPr>
            <a:spLocks noGrp="1"/>
          </p:cNvSpPr>
          <p:nvPr>
            <p:ph type="sldNum" sz="quarter" idx="12"/>
          </p:nvPr>
        </p:nvSpPr>
        <p:spPr/>
        <p:txBody>
          <a:bodyPr/>
          <a:lstStyle/>
          <a:p>
            <a:fld id="{8782FD7B-B315-6345-9BD6-C7F158283518}" type="slidenum">
              <a:rPr lang="en-US" smtClean="0"/>
              <a:pPr/>
              <a:t>3</a:t>
            </a:fld>
            <a:endParaRPr lang="en-US" dirty="0"/>
          </a:p>
        </p:txBody>
      </p:sp>
      <p:graphicFrame>
        <p:nvGraphicFramePr>
          <p:cNvPr id="5" name="Diagram 4">
            <a:extLst>
              <a:ext uri="{FF2B5EF4-FFF2-40B4-BE49-F238E27FC236}">
                <a16:creationId xmlns:a16="http://schemas.microsoft.com/office/drawing/2014/main" id="{8A2D7382-80CE-1F42-99BA-65FF9C612D20}"/>
              </a:ext>
            </a:extLst>
          </p:cNvPr>
          <p:cNvGraphicFramePr/>
          <p:nvPr>
            <p:extLst>
              <p:ext uri="{D42A27DB-BD31-4B8C-83A1-F6EECF244321}">
                <p14:modId xmlns:p14="http://schemas.microsoft.com/office/powerpoint/2010/main" val="2286833203"/>
              </p:ext>
            </p:extLst>
          </p:nvPr>
        </p:nvGraphicFramePr>
        <p:xfrm>
          <a:off x="1245636" y="168965"/>
          <a:ext cx="9828764" cy="65525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5">
            <a:extLst>
              <a:ext uri="{FF2B5EF4-FFF2-40B4-BE49-F238E27FC236}">
                <a16:creationId xmlns:a16="http://schemas.microsoft.com/office/drawing/2014/main" id="{2990413B-EF1C-CD42-A83E-9B46EE1F92EF}"/>
              </a:ext>
            </a:extLst>
          </p:cNvPr>
          <p:cNvSpPr/>
          <p:nvPr/>
        </p:nvSpPr>
        <p:spPr>
          <a:xfrm>
            <a:off x="622852" y="2400157"/>
            <a:ext cx="2060713" cy="1384995"/>
          </a:xfrm>
          <a:prstGeom prst="rect">
            <a:avLst/>
          </a:prstGeom>
        </p:spPr>
        <p:txBody>
          <a:bodyPr wrap="square">
            <a:spAutoFit/>
          </a:bodyPr>
          <a:lstStyle/>
          <a:p>
            <a:pPr lvl="0"/>
            <a:r>
              <a:rPr lang="en-US" sz="2800" b="1" dirty="0">
                <a:solidFill>
                  <a:srgbClr val="7030A0"/>
                </a:solidFill>
              </a:rPr>
              <a:t>What role do you play?</a:t>
            </a:r>
          </a:p>
          <a:p>
            <a:endParaRPr lang="en-US" sz="2800" b="1" dirty="0">
              <a:solidFill>
                <a:srgbClr val="7030A0"/>
              </a:solidFill>
            </a:endParaRPr>
          </a:p>
        </p:txBody>
      </p:sp>
      <p:cxnSp>
        <p:nvCxnSpPr>
          <p:cNvPr id="8" name="Straight Arrow Connector 7">
            <a:extLst>
              <a:ext uri="{FF2B5EF4-FFF2-40B4-BE49-F238E27FC236}">
                <a16:creationId xmlns:a16="http://schemas.microsoft.com/office/drawing/2014/main" id="{D1DCA31A-F56B-8249-A2FE-B7FA5B581C06}"/>
              </a:ext>
            </a:extLst>
          </p:cNvPr>
          <p:cNvCxnSpPr>
            <a:cxnSpLocks/>
          </p:cNvCxnSpPr>
          <p:nvPr/>
        </p:nvCxnSpPr>
        <p:spPr>
          <a:xfrm flipV="1">
            <a:off x="6162261" y="934278"/>
            <a:ext cx="0" cy="3756992"/>
          </a:xfrm>
          <a:prstGeom prst="straightConnector1">
            <a:avLst/>
          </a:prstGeom>
          <a:ln w="82550">
            <a:solidFill>
              <a:srgbClr val="FFFF00"/>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184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0-#ppt_w/2"/>
                                          </p:val>
                                        </p:tav>
                                        <p:tav tm="100000">
                                          <p:val>
                                            <p:strVal val="#ppt_x"/>
                                          </p:val>
                                        </p:tav>
                                      </p:tavLst>
                                    </p:anim>
                                    <p:anim calcmode="lin" valueType="num">
                                      <p:cBhvr additive="base">
                                        <p:cTn id="14"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repeatCount="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down)">
                                      <p:cBhvr>
                                        <p:cTn id="19" dur="20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xit" presetSubtype="1" fill="hold" nodeType="clickEffect">
                                  <p:stCondLst>
                                    <p:cond delay="0"/>
                                  </p:stCondLst>
                                  <p:childTnLst>
                                    <p:animEffect transition="out" filter="wipe(up)">
                                      <p:cBhvr>
                                        <p:cTn id="23" dur="2000"/>
                                        <p:tgtEl>
                                          <p:spTgt spid="8"/>
                                        </p:tgtEl>
                                      </p:cBhvr>
                                    </p:animEffect>
                                    <p:set>
                                      <p:cBhvr>
                                        <p:cTn id="24" dur="1" fill="hold">
                                          <p:stCondLst>
                                            <p:cond delay="19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DA592-7CC5-EB4C-8D45-810E2EDA2DE5}"/>
              </a:ext>
            </a:extLst>
          </p:cNvPr>
          <p:cNvSpPr>
            <a:spLocks noGrp="1"/>
          </p:cNvSpPr>
          <p:nvPr>
            <p:ph type="title"/>
          </p:nvPr>
        </p:nvSpPr>
        <p:spPr/>
        <p:txBody>
          <a:bodyPr/>
          <a:lstStyle/>
          <a:p>
            <a:r>
              <a:rPr lang="en-US" b="1" dirty="0"/>
              <a:t>Vision and Mission</a:t>
            </a:r>
          </a:p>
        </p:txBody>
      </p:sp>
      <p:sp>
        <p:nvSpPr>
          <p:cNvPr id="3" name="Content Placeholder 2">
            <a:extLst>
              <a:ext uri="{FF2B5EF4-FFF2-40B4-BE49-F238E27FC236}">
                <a16:creationId xmlns:a16="http://schemas.microsoft.com/office/drawing/2014/main" id="{5C69438C-D704-4B4A-9FC2-325107457E4B}"/>
              </a:ext>
            </a:extLst>
          </p:cNvPr>
          <p:cNvSpPr>
            <a:spLocks noGrp="1"/>
          </p:cNvSpPr>
          <p:nvPr>
            <p:ph idx="1"/>
          </p:nvPr>
        </p:nvSpPr>
        <p:spPr/>
        <p:txBody>
          <a:bodyPr>
            <a:normAutofit/>
          </a:bodyPr>
          <a:lstStyle/>
          <a:p>
            <a:r>
              <a:rPr lang="en-US" b="1" u="sng" dirty="0"/>
              <a:t>WIOA Vision:</a:t>
            </a:r>
            <a:r>
              <a:rPr lang="en-US" dirty="0"/>
              <a:t> Increased access and opportunities to employment, education, training, and support services. </a:t>
            </a:r>
          </a:p>
          <a:p>
            <a:r>
              <a:rPr lang="en-US" b="1" u="sng" dirty="0"/>
              <a:t>SWIP Mission</a:t>
            </a:r>
            <a:r>
              <a:rPr lang="en-US" b="1" dirty="0"/>
              <a:t>:</a:t>
            </a:r>
            <a:r>
              <a:rPr lang="en-US" dirty="0"/>
              <a:t> Susquehanna Workforce Innovation Partnership provides Susquehanna job seekers an individualized and seamless suite of support services so they possess skills for businesses and enterprises to compete in the local, regional, and global economies. </a:t>
            </a:r>
          </a:p>
        </p:txBody>
      </p:sp>
      <p:sp>
        <p:nvSpPr>
          <p:cNvPr id="4" name="Slide Number Placeholder 3">
            <a:extLst>
              <a:ext uri="{FF2B5EF4-FFF2-40B4-BE49-F238E27FC236}">
                <a16:creationId xmlns:a16="http://schemas.microsoft.com/office/drawing/2014/main" id="{AAA0449B-0CC7-ED44-9C2F-C232FBDD78BE}"/>
              </a:ext>
            </a:extLst>
          </p:cNvPr>
          <p:cNvSpPr>
            <a:spLocks noGrp="1"/>
          </p:cNvSpPr>
          <p:nvPr>
            <p:ph type="sldNum" sz="quarter" idx="12"/>
          </p:nvPr>
        </p:nvSpPr>
        <p:spPr/>
        <p:txBody>
          <a:bodyPr/>
          <a:lstStyle/>
          <a:p>
            <a:fld id="{8782FD7B-B315-6345-9BD6-C7F158283518}" type="slidenum">
              <a:rPr lang="en-US" smtClean="0"/>
              <a:pPr/>
              <a:t>4</a:t>
            </a:fld>
            <a:endParaRPr lang="en-US" dirty="0"/>
          </a:p>
        </p:txBody>
      </p:sp>
    </p:spTree>
    <p:extLst>
      <p:ext uri="{BB962C8B-B14F-4D97-AF65-F5344CB8AC3E}">
        <p14:creationId xmlns:p14="http://schemas.microsoft.com/office/powerpoint/2010/main" val="4245858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C6B5709-01FF-EB49-8186-BD7C7C27C8F2}"/>
              </a:ext>
            </a:extLst>
          </p:cNvPr>
          <p:cNvSpPr>
            <a:spLocks noGrp="1"/>
          </p:cNvSpPr>
          <p:nvPr>
            <p:ph type="title"/>
          </p:nvPr>
        </p:nvSpPr>
        <p:spPr/>
        <p:txBody>
          <a:bodyPr/>
          <a:lstStyle/>
          <a:p>
            <a:r>
              <a:rPr lang="en-US" b="1" dirty="0"/>
              <a:t>Have We Moved the Needle?</a:t>
            </a:r>
          </a:p>
        </p:txBody>
      </p:sp>
      <p:sp>
        <p:nvSpPr>
          <p:cNvPr id="5" name="Content Placeholder 4">
            <a:extLst>
              <a:ext uri="{FF2B5EF4-FFF2-40B4-BE49-F238E27FC236}">
                <a16:creationId xmlns:a16="http://schemas.microsoft.com/office/drawing/2014/main" id="{30936366-DE92-5B49-BFE6-16CA89555F6A}"/>
              </a:ext>
            </a:extLst>
          </p:cNvPr>
          <p:cNvSpPr>
            <a:spLocks noGrp="1"/>
          </p:cNvSpPr>
          <p:nvPr>
            <p:ph idx="1"/>
          </p:nvPr>
        </p:nvSpPr>
        <p:spPr/>
        <p:txBody>
          <a:bodyPr>
            <a:normAutofit lnSpcReduction="10000"/>
          </a:bodyPr>
          <a:lstStyle/>
          <a:p>
            <a:r>
              <a:rPr lang="en-US" dirty="0"/>
              <a:t>Clients are reporting better success at getting services they need at workforce center. Anecdotal stories about increased interaction. </a:t>
            </a:r>
          </a:p>
          <a:p>
            <a:r>
              <a:rPr lang="en-US" dirty="0"/>
              <a:t>Moved the needle a little. We know more now where to go. Having guest speakers have helped a lot.</a:t>
            </a:r>
            <a:r>
              <a:rPr lang="en-US" dirty="0">
                <a:effectLst/>
              </a:rPr>
              <a:t> </a:t>
            </a:r>
          </a:p>
          <a:p>
            <a:r>
              <a:rPr lang="en-US" dirty="0"/>
              <a:t>Sharing information better. Feeling more welcomed at the table. </a:t>
            </a:r>
          </a:p>
          <a:p>
            <a:r>
              <a:rPr lang="en-US" dirty="0"/>
              <a:t>There is more integration between job centers and DORS and integration between Harford DSS and Aberdeen Job Center. </a:t>
            </a:r>
          </a:p>
          <a:p>
            <a:r>
              <a:rPr lang="en-US" dirty="0"/>
              <a:t>Definitely say yes. Sharing of info among organizations. </a:t>
            </a:r>
          </a:p>
          <a:p>
            <a:r>
              <a:rPr lang="en-US" dirty="0"/>
              <a:t>Cross-trainings have helped build sense of what each partner does and the requirements and demands on each program</a:t>
            </a:r>
            <a:r>
              <a:rPr lang="en-US" dirty="0">
                <a:effectLst/>
              </a:rPr>
              <a:t> </a:t>
            </a:r>
          </a:p>
          <a:p>
            <a:endParaRPr lang="en-US" dirty="0"/>
          </a:p>
        </p:txBody>
      </p:sp>
      <p:sp>
        <p:nvSpPr>
          <p:cNvPr id="6" name="Slide Number Placeholder 5">
            <a:extLst>
              <a:ext uri="{FF2B5EF4-FFF2-40B4-BE49-F238E27FC236}">
                <a16:creationId xmlns:a16="http://schemas.microsoft.com/office/drawing/2014/main" id="{D989A5AF-EC2B-664A-983A-6C0B3800FFE0}"/>
              </a:ext>
            </a:extLst>
          </p:cNvPr>
          <p:cNvSpPr>
            <a:spLocks noGrp="1"/>
          </p:cNvSpPr>
          <p:nvPr>
            <p:ph type="sldNum" sz="quarter" idx="12"/>
          </p:nvPr>
        </p:nvSpPr>
        <p:spPr/>
        <p:txBody>
          <a:bodyPr/>
          <a:lstStyle/>
          <a:p>
            <a:r>
              <a:rPr lang="en-US" dirty="0"/>
              <a:t> Slide </a:t>
            </a:r>
            <a:fld id="{8CC12D78-DF7A-A14B-A1A9-36F69BB73663}" type="slidenum">
              <a:rPr lang="en-US" smtClean="0"/>
              <a:t>5</a:t>
            </a:fld>
            <a:endParaRPr lang="en-US" dirty="0"/>
          </a:p>
        </p:txBody>
      </p:sp>
      <p:sp>
        <p:nvSpPr>
          <p:cNvPr id="7" name="Date Placeholder 3">
            <a:extLst>
              <a:ext uri="{FF2B5EF4-FFF2-40B4-BE49-F238E27FC236}">
                <a16:creationId xmlns:a16="http://schemas.microsoft.com/office/drawing/2014/main" id="{201F3C0B-765F-164B-87D3-AE87CFC4F06B}"/>
              </a:ext>
            </a:extLst>
          </p:cNvPr>
          <p:cNvSpPr>
            <a:spLocks noGrp="1"/>
          </p:cNvSpPr>
          <p:nvPr>
            <p:ph type="dt" sz="half" idx="10"/>
          </p:nvPr>
        </p:nvSpPr>
        <p:spPr>
          <a:xfrm>
            <a:off x="838200" y="6356350"/>
            <a:ext cx="2743200" cy="365125"/>
          </a:xfrm>
        </p:spPr>
        <p:txBody>
          <a:bodyPr/>
          <a:lstStyle/>
          <a:p>
            <a:r>
              <a:rPr lang="en-US" dirty="0"/>
              <a:t>August 14, 2018 SWIP Quarterly Meeting</a:t>
            </a:r>
          </a:p>
        </p:txBody>
      </p:sp>
      <p:sp>
        <p:nvSpPr>
          <p:cNvPr id="8" name="Footer Placeholder 4">
            <a:extLst>
              <a:ext uri="{FF2B5EF4-FFF2-40B4-BE49-F238E27FC236}">
                <a16:creationId xmlns:a16="http://schemas.microsoft.com/office/drawing/2014/main" id="{9CF2BC12-F02A-4F48-93F0-DB113DE3D695}"/>
              </a:ext>
            </a:extLst>
          </p:cNvPr>
          <p:cNvSpPr>
            <a:spLocks noGrp="1"/>
          </p:cNvSpPr>
          <p:nvPr>
            <p:ph type="ftr" sz="quarter" idx="11"/>
          </p:nvPr>
        </p:nvSpPr>
        <p:spPr>
          <a:xfrm>
            <a:off x="4038600" y="6356350"/>
            <a:ext cx="4114800" cy="365125"/>
          </a:xfrm>
        </p:spPr>
        <p:txBody>
          <a:bodyPr/>
          <a:lstStyle/>
          <a:p>
            <a:r>
              <a:rPr lang="en-US" dirty="0"/>
              <a:t>Susquehanna Workforce Innovation Partnership</a:t>
            </a:r>
          </a:p>
        </p:txBody>
      </p:sp>
    </p:spTree>
    <p:extLst>
      <p:ext uri="{BB962C8B-B14F-4D97-AF65-F5344CB8AC3E}">
        <p14:creationId xmlns:p14="http://schemas.microsoft.com/office/powerpoint/2010/main" val="10366385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9F154-39D5-BA4B-AF59-F09CD908BADC}"/>
              </a:ext>
            </a:extLst>
          </p:cNvPr>
          <p:cNvSpPr>
            <a:spLocks noGrp="1"/>
          </p:cNvSpPr>
          <p:nvPr>
            <p:ph type="title"/>
          </p:nvPr>
        </p:nvSpPr>
        <p:spPr/>
        <p:txBody>
          <a:bodyPr/>
          <a:lstStyle/>
          <a:p>
            <a:r>
              <a:rPr lang="en-US" b="1" dirty="0"/>
              <a:t>But…</a:t>
            </a:r>
          </a:p>
        </p:txBody>
      </p:sp>
      <p:sp>
        <p:nvSpPr>
          <p:cNvPr id="3" name="Content Placeholder 2">
            <a:extLst>
              <a:ext uri="{FF2B5EF4-FFF2-40B4-BE49-F238E27FC236}">
                <a16:creationId xmlns:a16="http://schemas.microsoft.com/office/drawing/2014/main" id="{394082AE-A630-D848-A49D-71269EABDC8A}"/>
              </a:ext>
            </a:extLst>
          </p:cNvPr>
          <p:cNvSpPr>
            <a:spLocks noGrp="1"/>
          </p:cNvSpPr>
          <p:nvPr>
            <p:ph idx="1"/>
          </p:nvPr>
        </p:nvSpPr>
        <p:spPr/>
        <p:txBody>
          <a:bodyPr/>
          <a:lstStyle/>
          <a:p>
            <a:r>
              <a:rPr lang="en-US" dirty="0"/>
              <a:t>Need improvement of ways to send people to other partners, how to send, and how to be seamless. </a:t>
            </a:r>
          </a:p>
          <a:p>
            <a:r>
              <a:rPr lang="en-US" dirty="0"/>
              <a:t>Need partners to refer people to trainings about high-demand fields.</a:t>
            </a:r>
          </a:p>
          <a:p>
            <a:r>
              <a:rPr lang="en-US" dirty="0"/>
              <a:t>Gaps in how our resources are provided. Training dollars go unused</a:t>
            </a:r>
            <a:r>
              <a:rPr lang="en-US" dirty="0">
                <a:effectLst/>
              </a:rPr>
              <a:t>  </a:t>
            </a:r>
          </a:p>
          <a:p>
            <a:r>
              <a:rPr lang="en-US" dirty="0"/>
              <a:t>Moving forward – need a single intake form. Need brochure on services of each agency. Single point of contact would be helpful. </a:t>
            </a:r>
          </a:p>
          <a:p>
            <a:r>
              <a:rPr lang="en-US" dirty="0"/>
              <a:t>Need a Common intake form.</a:t>
            </a:r>
          </a:p>
          <a:p>
            <a:endParaRPr lang="en-US" dirty="0"/>
          </a:p>
          <a:p>
            <a:endParaRPr lang="en-US" dirty="0"/>
          </a:p>
        </p:txBody>
      </p:sp>
      <p:sp>
        <p:nvSpPr>
          <p:cNvPr id="4" name="Slide Number Placeholder 3">
            <a:extLst>
              <a:ext uri="{FF2B5EF4-FFF2-40B4-BE49-F238E27FC236}">
                <a16:creationId xmlns:a16="http://schemas.microsoft.com/office/drawing/2014/main" id="{F6553FD0-088D-EB4D-A207-D873835161BE}"/>
              </a:ext>
            </a:extLst>
          </p:cNvPr>
          <p:cNvSpPr>
            <a:spLocks noGrp="1"/>
          </p:cNvSpPr>
          <p:nvPr>
            <p:ph type="sldNum" sz="quarter" idx="12"/>
          </p:nvPr>
        </p:nvSpPr>
        <p:spPr/>
        <p:txBody>
          <a:bodyPr/>
          <a:lstStyle/>
          <a:p>
            <a:fld id="{8CC12D78-DF7A-A14B-A1A9-36F69BB73663}" type="slidenum">
              <a:rPr lang="en-US" smtClean="0"/>
              <a:t>6</a:t>
            </a:fld>
            <a:endParaRPr lang="en-US"/>
          </a:p>
        </p:txBody>
      </p:sp>
      <p:sp>
        <p:nvSpPr>
          <p:cNvPr id="5" name="Slide Number Placeholder 5">
            <a:extLst>
              <a:ext uri="{FF2B5EF4-FFF2-40B4-BE49-F238E27FC236}">
                <a16:creationId xmlns:a16="http://schemas.microsoft.com/office/drawing/2014/main" id="{ECE624DB-0B10-7545-B5B9-575470187768}"/>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 Slide </a:t>
            </a:r>
            <a:fld id="{8CC12D78-DF7A-A14B-A1A9-36F69BB73663}" type="slidenum">
              <a:rPr lang="en-US" smtClean="0"/>
              <a:pPr/>
              <a:t>6</a:t>
            </a:fld>
            <a:endParaRPr lang="en-US" dirty="0"/>
          </a:p>
        </p:txBody>
      </p:sp>
      <p:sp>
        <p:nvSpPr>
          <p:cNvPr id="7" name="Footer Placeholder 4">
            <a:extLst>
              <a:ext uri="{FF2B5EF4-FFF2-40B4-BE49-F238E27FC236}">
                <a16:creationId xmlns:a16="http://schemas.microsoft.com/office/drawing/2014/main" id="{0531E7A3-C548-0844-B1AF-BF11026A09EB}"/>
              </a:ext>
            </a:extLst>
          </p:cNvPr>
          <p:cNvSpPr>
            <a:spLocks noGrp="1"/>
          </p:cNvSpPr>
          <p:nvPr>
            <p:ph type="ftr" sz="quarter" idx="11"/>
          </p:nvPr>
        </p:nvSpPr>
        <p:spPr>
          <a:xfrm>
            <a:off x="4038600" y="6356350"/>
            <a:ext cx="4114800" cy="365125"/>
          </a:xfrm>
        </p:spPr>
        <p:txBody>
          <a:bodyPr/>
          <a:lstStyle/>
          <a:p>
            <a:r>
              <a:rPr lang="en-US" dirty="0"/>
              <a:t>Susquehanna Workforce Innovation Partnership</a:t>
            </a:r>
          </a:p>
        </p:txBody>
      </p:sp>
      <p:sp>
        <p:nvSpPr>
          <p:cNvPr id="9" name="Date Placeholder 3">
            <a:extLst>
              <a:ext uri="{FF2B5EF4-FFF2-40B4-BE49-F238E27FC236}">
                <a16:creationId xmlns:a16="http://schemas.microsoft.com/office/drawing/2014/main" id="{423474E9-F00F-2C4D-8985-C6B72767C394}"/>
              </a:ext>
            </a:extLst>
          </p:cNvPr>
          <p:cNvSpPr>
            <a:spLocks noGrp="1"/>
          </p:cNvSpPr>
          <p:nvPr>
            <p:ph type="dt" sz="half" idx="10"/>
          </p:nvPr>
        </p:nvSpPr>
        <p:spPr>
          <a:xfrm>
            <a:off x="838200" y="6356350"/>
            <a:ext cx="2743200" cy="365125"/>
          </a:xfrm>
        </p:spPr>
        <p:txBody>
          <a:bodyPr/>
          <a:lstStyle/>
          <a:p>
            <a:r>
              <a:rPr lang="en-US" dirty="0"/>
              <a:t>August 14, 2018 SWIP Quarterly Meeting</a:t>
            </a:r>
          </a:p>
        </p:txBody>
      </p:sp>
    </p:spTree>
    <p:extLst>
      <p:ext uri="{BB962C8B-B14F-4D97-AF65-F5344CB8AC3E}">
        <p14:creationId xmlns:p14="http://schemas.microsoft.com/office/powerpoint/2010/main" val="2250952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ECE00-B4BE-3149-A39D-3B294915763D}"/>
              </a:ext>
            </a:extLst>
          </p:cNvPr>
          <p:cNvSpPr>
            <a:spLocks noGrp="1"/>
          </p:cNvSpPr>
          <p:nvPr>
            <p:ph type="title"/>
          </p:nvPr>
        </p:nvSpPr>
        <p:spPr/>
        <p:txBody>
          <a:bodyPr/>
          <a:lstStyle/>
          <a:p>
            <a:r>
              <a:rPr lang="en-US" b="1" dirty="0"/>
              <a:t>Gaps in service</a:t>
            </a:r>
          </a:p>
        </p:txBody>
      </p:sp>
      <p:sp>
        <p:nvSpPr>
          <p:cNvPr id="3" name="Content Placeholder 2">
            <a:extLst>
              <a:ext uri="{FF2B5EF4-FFF2-40B4-BE49-F238E27FC236}">
                <a16:creationId xmlns:a16="http://schemas.microsoft.com/office/drawing/2014/main" id="{23553817-20F5-E346-A812-64F6001EB2A3}"/>
              </a:ext>
            </a:extLst>
          </p:cNvPr>
          <p:cNvSpPr>
            <a:spLocks noGrp="1"/>
          </p:cNvSpPr>
          <p:nvPr>
            <p:ph idx="1"/>
          </p:nvPr>
        </p:nvSpPr>
        <p:spPr>
          <a:xfrm>
            <a:off x="838200" y="1825624"/>
            <a:ext cx="10515600" cy="4805763"/>
          </a:xfrm>
        </p:spPr>
        <p:txBody>
          <a:bodyPr>
            <a:normAutofit fontScale="92500" lnSpcReduction="10000"/>
          </a:bodyPr>
          <a:lstStyle/>
          <a:p>
            <a:r>
              <a:rPr lang="en-US" dirty="0"/>
              <a:t>Lower functioning job seekers don’t get the help they need. Resumes, interview help. We have one group of people can get services through DSS and another layer of people who are ready to conduct an independent job search. It’s the middle group that keeps getting missed. Never a next level for a lot of them. They have a hard time navigating. </a:t>
            </a:r>
          </a:p>
          <a:p>
            <a:r>
              <a:rPr lang="en-US" dirty="0"/>
              <a:t>Need to focus on long-term disabled population. This is a group that doesn’t meet eligibility of DORs. Example: bad back. Not quite truly disabled but limited in what they can do. Population is growing. How can we offer more training and certificates. High-risk pregnancies and limited hours workers. </a:t>
            </a:r>
          </a:p>
          <a:p>
            <a:r>
              <a:rPr lang="en-US" dirty="0"/>
              <a:t>People with age-related issues may need job with flexible schedule or may not be able to stand or sit for long periods of time. Need part-time work due to medical issues.</a:t>
            </a:r>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245900B5-0704-7341-A573-1666D6179204}"/>
              </a:ext>
            </a:extLst>
          </p:cNvPr>
          <p:cNvSpPr>
            <a:spLocks noGrp="1"/>
          </p:cNvSpPr>
          <p:nvPr>
            <p:ph type="sldNum" sz="quarter" idx="12"/>
          </p:nvPr>
        </p:nvSpPr>
        <p:spPr/>
        <p:txBody>
          <a:bodyPr/>
          <a:lstStyle/>
          <a:p>
            <a:fld id="{8CC12D78-DF7A-A14B-A1A9-36F69BB73663}" type="slidenum">
              <a:rPr lang="en-US" smtClean="0"/>
              <a:t>7</a:t>
            </a:fld>
            <a:endParaRPr lang="en-US"/>
          </a:p>
        </p:txBody>
      </p:sp>
      <p:sp>
        <p:nvSpPr>
          <p:cNvPr id="5" name="Slide Number Placeholder 5">
            <a:extLst>
              <a:ext uri="{FF2B5EF4-FFF2-40B4-BE49-F238E27FC236}">
                <a16:creationId xmlns:a16="http://schemas.microsoft.com/office/drawing/2014/main" id="{A04793F2-9F5F-774F-BFDA-EBF3051403CF}"/>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 Slide </a:t>
            </a:r>
            <a:fld id="{8CC12D78-DF7A-A14B-A1A9-36F69BB73663}" type="slidenum">
              <a:rPr lang="en-US" smtClean="0"/>
              <a:pPr/>
              <a:t>7</a:t>
            </a:fld>
            <a:endParaRPr lang="en-US" dirty="0"/>
          </a:p>
        </p:txBody>
      </p:sp>
      <p:sp>
        <p:nvSpPr>
          <p:cNvPr id="7" name="Footer Placeholder 4">
            <a:extLst>
              <a:ext uri="{FF2B5EF4-FFF2-40B4-BE49-F238E27FC236}">
                <a16:creationId xmlns:a16="http://schemas.microsoft.com/office/drawing/2014/main" id="{8ECA0D76-1206-204B-8DA1-3BD14C12F7B9}"/>
              </a:ext>
            </a:extLst>
          </p:cNvPr>
          <p:cNvSpPr>
            <a:spLocks noGrp="1"/>
          </p:cNvSpPr>
          <p:nvPr>
            <p:ph type="ftr" sz="quarter" idx="11"/>
          </p:nvPr>
        </p:nvSpPr>
        <p:spPr>
          <a:xfrm>
            <a:off x="4038600" y="6356350"/>
            <a:ext cx="4114800" cy="365125"/>
          </a:xfrm>
        </p:spPr>
        <p:txBody>
          <a:bodyPr/>
          <a:lstStyle/>
          <a:p>
            <a:r>
              <a:rPr lang="en-US" dirty="0"/>
              <a:t>Susquehanna Workforce Innovation Partnership</a:t>
            </a:r>
          </a:p>
        </p:txBody>
      </p:sp>
      <p:sp>
        <p:nvSpPr>
          <p:cNvPr id="8" name="Date Placeholder 3">
            <a:extLst>
              <a:ext uri="{FF2B5EF4-FFF2-40B4-BE49-F238E27FC236}">
                <a16:creationId xmlns:a16="http://schemas.microsoft.com/office/drawing/2014/main" id="{583CAAD3-7D33-354E-8BFD-D142C3D4E2FD}"/>
              </a:ext>
            </a:extLst>
          </p:cNvPr>
          <p:cNvSpPr>
            <a:spLocks noGrp="1"/>
          </p:cNvSpPr>
          <p:nvPr>
            <p:ph type="dt" sz="half" idx="10"/>
          </p:nvPr>
        </p:nvSpPr>
        <p:spPr>
          <a:xfrm>
            <a:off x="838200" y="6356350"/>
            <a:ext cx="2743200" cy="365125"/>
          </a:xfrm>
        </p:spPr>
        <p:txBody>
          <a:bodyPr/>
          <a:lstStyle/>
          <a:p>
            <a:r>
              <a:rPr lang="en-US" dirty="0"/>
              <a:t>August 14, 2018 SWIP Quarterly Meeting</a:t>
            </a:r>
          </a:p>
        </p:txBody>
      </p:sp>
    </p:spTree>
    <p:extLst>
      <p:ext uri="{BB962C8B-B14F-4D97-AF65-F5344CB8AC3E}">
        <p14:creationId xmlns:p14="http://schemas.microsoft.com/office/powerpoint/2010/main" val="2647838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E1141-0FC4-554A-9ED0-5B6CF1BBCCF4}"/>
              </a:ext>
            </a:extLst>
          </p:cNvPr>
          <p:cNvSpPr>
            <a:spLocks noGrp="1"/>
          </p:cNvSpPr>
          <p:nvPr>
            <p:ph type="title"/>
          </p:nvPr>
        </p:nvSpPr>
        <p:spPr>
          <a:xfrm>
            <a:off x="838199" y="365125"/>
            <a:ext cx="10826363" cy="1325563"/>
          </a:xfrm>
        </p:spPr>
        <p:txBody>
          <a:bodyPr/>
          <a:lstStyle/>
          <a:p>
            <a:r>
              <a:rPr lang="en-US" b="1" dirty="0"/>
              <a:t>Barriers to integrated, seamless </a:t>
            </a:r>
            <a:br>
              <a:rPr lang="en-US" b="1" dirty="0"/>
            </a:br>
            <a:r>
              <a:rPr lang="en-US" b="1" dirty="0"/>
              <a:t>WF system</a:t>
            </a:r>
          </a:p>
        </p:txBody>
      </p:sp>
      <p:sp>
        <p:nvSpPr>
          <p:cNvPr id="3" name="Content Placeholder 2">
            <a:extLst>
              <a:ext uri="{FF2B5EF4-FFF2-40B4-BE49-F238E27FC236}">
                <a16:creationId xmlns:a16="http://schemas.microsoft.com/office/drawing/2014/main" id="{08EA127A-7C4C-B44E-A223-B3BEFCE8B8FC}"/>
              </a:ext>
            </a:extLst>
          </p:cNvPr>
          <p:cNvSpPr>
            <a:spLocks noGrp="1"/>
          </p:cNvSpPr>
          <p:nvPr>
            <p:ph idx="1"/>
          </p:nvPr>
        </p:nvSpPr>
        <p:spPr/>
        <p:txBody>
          <a:bodyPr/>
          <a:lstStyle/>
          <a:p>
            <a:r>
              <a:rPr lang="en-US" dirty="0"/>
              <a:t>A hindrance is that data is hard or impossible to share on clients that we serve. So many rules on confidentiality and we all have different requirements. Jump through a lot of hoops just to have a conversation about a particular client. If we had ability to confidentially and prudently share relevant info with partners, this would go a long way. </a:t>
            </a:r>
          </a:p>
          <a:p>
            <a:r>
              <a:rPr lang="en-US" dirty="0"/>
              <a:t>Everyone is focused on own mission. Hard to step outside that. How do we work together to accomplish goal while staying within our program guidelines, which don’t always match. Priorities are different and so vast among partners. Competing goals. </a:t>
            </a:r>
          </a:p>
          <a:p>
            <a:endParaRPr lang="en-US" dirty="0"/>
          </a:p>
        </p:txBody>
      </p:sp>
      <p:sp>
        <p:nvSpPr>
          <p:cNvPr id="4" name="Slide Number Placeholder 3">
            <a:extLst>
              <a:ext uri="{FF2B5EF4-FFF2-40B4-BE49-F238E27FC236}">
                <a16:creationId xmlns:a16="http://schemas.microsoft.com/office/drawing/2014/main" id="{17F0006C-1556-9648-8846-384955AEF486}"/>
              </a:ext>
            </a:extLst>
          </p:cNvPr>
          <p:cNvSpPr>
            <a:spLocks noGrp="1"/>
          </p:cNvSpPr>
          <p:nvPr>
            <p:ph type="sldNum" sz="quarter" idx="12"/>
          </p:nvPr>
        </p:nvSpPr>
        <p:spPr/>
        <p:txBody>
          <a:bodyPr/>
          <a:lstStyle/>
          <a:p>
            <a:fld id="{8CC12D78-DF7A-A14B-A1A9-36F69BB73663}" type="slidenum">
              <a:rPr lang="en-US" smtClean="0"/>
              <a:t>8</a:t>
            </a:fld>
            <a:endParaRPr lang="en-US"/>
          </a:p>
        </p:txBody>
      </p:sp>
      <p:sp>
        <p:nvSpPr>
          <p:cNvPr id="5" name="Slide Number Placeholder 5">
            <a:extLst>
              <a:ext uri="{FF2B5EF4-FFF2-40B4-BE49-F238E27FC236}">
                <a16:creationId xmlns:a16="http://schemas.microsoft.com/office/drawing/2014/main" id="{C7BECB5A-ABA2-5340-B406-A467BD3FEFFD}"/>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 Slide </a:t>
            </a:r>
            <a:fld id="{8CC12D78-DF7A-A14B-A1A9-36F69BB73663}" type="slidenum">
              <a:rPr lang="en-US" smtClean="0"/>
              <a:pPr/>
              <a:t>8</a:t>
            </a:fld>
            <a:endParaRPr lang="en-US" dirty="0"/>
          </a:p>
        </p:txBody>
      </p:sp>
      <p:sp>
        <p:nvSpPr>
          <p:cNvPr id="7" name="Footer Placeholder 4">
            <a:extLst>
              <a:ext uri="{FF2B5EF4-FFF2-40B4-BE49-F238E27FC236}">
                <a16:creationId xmlns:a16="http://schemas.microsoft.com/office/drawing/2014/main" id="{91322282-C36A-AD44-AC9A-38765769F557}"/>
              </a:ext>
            </a:extLst>
          </p:cNvPr>
          <p:cNvSpPr>
            <a:spLocks noGrp="1"/>
          </p:cNvSpPr>
          <p:nvPr>
            <p:ph type="ftr" sz="quarter" idx="11"/>
          </p:nvPr>
        </p:nvSpPr>
        <p:spPr>
          <a:xfrm>
            <a:off x="4038600" y="6356350"/>
            <a:ext cx="4114800" cy="365125"/>
          </a:xfrm>
        </p:spPr>
        <p:txBody>
          <a:bodyPr/>
          <a:lstStyle/>
          <a:p>
            <a:r>
              <a:rPr lang="en-US" dirty="0"/>
              <a:t>Susquehanna Workforce Innovation Partnership</a:t>
            </a:r>
          </a:p>
        </p:txBody>
      </p:sp>
      <p:sp>
        <p:nvSpPr>
          <p:cNvPr id="8" name="Date Placeholder 3">
            <a:extLst>
              <a:ext uri="{FF2B5EF4-FFF2-40B4-BE49-F238E27FC236}">
                <a16:creationId xmlns:a16="http://schemas.microsoft.com/office/drawing/2014/main" id="{9AB00FA0-478C-EE48-BEA4-00A7693B7DA2}"/>
              </a:ext>
            </a:extLst>
          </p:cNvPr>
          <p:cNvSpPr>
            <a:spLocks noGrp="1"/>
          </p:cNvSpPr>
          <p:nvPr>
            <p:ph type="dt" sz="half" idx="10"/>
          </p:nvPr>
        </p:nvSpPr>
        <p:spPr>
          <a:xfrm>
            <a:off x="838200" y="6356350"/>
            <a:ext cx="2743200" cy="365125"/>
          </a:xfrm>
        </p:spPr>
        <p:txBody>
          <a:bodyPr/>
          <a:lstStyle/>
          <a:p>
            <a:r>
              <a:rPr lang="en-US" dirty="0"/>
              <a:t>August 14, 2018 SWIP Quarterly Meeting</a:t>
            </a:r>
          </a:p>
        </p:txBody>
      </p:sp>
    </p:spTree>
    <p:extLst>
      <p:ext uri="{BB962C8B-B14F-4D97-AF65-F5344CB8AC3E}">
        <p14:creationId xmlns:p14="http://schemas.microsoft.com/office/powerpoint/2010/main" val="4014976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E1141-0FC4-554A-9ED0-5B6CF1BBCCF4}"/>
              </a:ext>
            </a:extLst>
          </p:cNvPr>
          <p:cNvSpPr>
            <a:spLocks noGrp="1"/>
          </p:cNvSpPr>
          <p:nvPr>
            <p:ph type="title"/>
          </p:nvPr>
        </p:nvSpPr>
        <p:spPr>
          <a:xfrm>
            <a:off x="838200" y="365125"/>
            <a:ext cx="8067262" cy="1325563"/>
          </a:xfrm>
        </p:spPr>
        <p:txBody>
          <a:bodyPr/>
          <a:lstStyle/>
          <a:p>
            <a:r>
              <a:rPr lang="en-US" b="1" dirty="0"/>
              <a:t>Barriers to integrated, seamless WF system</a:t>
            </a:r>
          </a:p>
        </p:txBody>
      </p:sp>
      <p:sp>
        <p:nvSpPr>
          <p:cNvPr id="3" name="Content Placeholder 2">
            <a:extLst>
              <a:ext uri="{FF2B5EF4-FFF2-40B4-BE49-F238E27FC236}">
                <a16:creationId xmlns:a16="http://schemas.microsoft.com/office/drawing/2014/main" id="{08EA127A-7C4C-B44E-A223-B3BEFCE8B8FC}"/>
              </a:ext>
            </a:extLst>
          </p:cNvPr>
          <p:cNvSpPr>
            <a:spLocks noGrp="1"/>
          </p:cNvSpPr>
          <p:nvPr>
            <p:ph idx="1"/>
          </p:nvPr>
        </p:nvSpPr>
        <p:spPr/>
        <p:txBody>
          <a:bodyPr>
            <a:normAutofit fontScale="92500" lnSpcReduction="20000"/>
          </a:bodyPr>
          <a:lstStyle/>
          <a:p>
            <a:r>
              <a:rPr lang="en-US" dirty="0"/>
              <a:t>We don’t know… Are we actually working together? Are things really changing on the front lines? Are we really getting calls from folks who need services? Are our partners aware enough to know how to refer people? </a:t>
            </a:r>
            <a:endParaRPr lang="en-US" sz="3600" dirty="0"/>
          </a:p>
          <a:p>
            <a:r>
              <a:rPr lang="en-US" dirty="0"/>
              <a:t>Everyone has their own mission. How do we work together to accomplish goal while staying within our program guidelines, which don’t always match? Priorities are different and so vast among partners. We have competing goals. </a:t>
            </a:r>
          </a:p>
          <a:p>
            <a:r>
              <a:rPr lang="en-US" dirty="0"/>
              <a:t>Transportation – parts of county that needs more services. </a:t>
            </a:r>
          </a:p>
          <a:p>
            <a:r>
              <a:rPr lang="en-US" dirty="0"/>
              <a:t>Re-entry: access to bonding program. No one knows how to use it/do it. Trying to make bonding program easier to access</a:t>
            </a:r>
            <a:r>
              <a:rPr lang="en-US" dirty="0">
                <a:effectLst/>
              </a:rPr>
              <a:t> </a:t>
            </a:r>
          </a:p>
          <a:p>
            <a:r>
              <a:rPr lang="en-US" dirty="0"/>
              <a:t>Workforce centers don’t seem to want to work with seniors. Centers get credit for placing people in full-time jobs, and majority of seniors prefer to work part time. Is this a policy issue that needs to be addressed?</a:t>
            </a:r>
            <a:r>
              <a:rPr lang="en-US" dirty="0">
                <a:effectLst/>
              </a:rPr>
              <a:t> </a:t>
            </a:r>
            <a:endParaRPr lang="en-US" dirty="0"/>
          </a:p>
          <a:p>
            <a:endParaRPr lang="en-US" dirty="0"/>
          </a:p>
        </p:txBody>
      </p:sp>
      <p:sp>
        <p:nvSpPr>
          <p:cNvPr id="4" name="Slide Number Placeholder 3">
            <a:extLst>
              <a:ext uri="{FF2B5EF4-FFF2-40B4-BE49-F238E27FC236}">
                <a16:creationId xmlns:a16="http://schemas.microsoft.com/office/drawing/2014/main" id="{1C75ACCE-53A7-CB41-823D-637725226CC4}"/>
              </a:ext>
            </a:extLst>
          </p:cNvPr>
          <p:cNvSpPr>
            <a:spLocks noGrp="1"/>
          </p:cNvSpPr>
          <p:nvPr>
            <p:ph type="sldNum" sz="quarter" idx="12"/>
          </p:nvPr>
        </p:nvSpPr>
        <p:spPr/>
        <p:txBody>
          <a:bodyPr/>
          <a:lstStyle/>
          <a:p>
            <a:fld id="{8CC12D78-DF7A-A14B-A1A9-36F69BB73663}" type="slidenum">
              <a:rPr lang="en-US" smtClean="0"/>
              <a:t>9</a:t>
            </a:fld>
            <a:endParaRPr lang="en-US"/>
          </a:p>
        </p:txBody>
      </p:sp>
      <p:sp>
        <p:nvSpPr>
          <p:cNvPr id="5" name="Slide Number Placeholder 5">
            <a:extLst>
              <a:ext uri="{FF2B5EF4-FFF2-40B4-BE49-F238E27FC236}">
                <a16:creationId xmlns:a16="http://schemas.microsoft.com/office/drawing/2014/main" id="{262B8981-1D97-A842-8B52-BD95CA42EA79}"/>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 Slide </a:t>
            </a:r>
            <a:fld id="{8CC12D78-DF7A-A14B-A1A9-36F69BB73663}" type="slidenum">
              <a:rPr lang="en-US" smtClean="0"/>
              <a:pPr/>
              <a:t>9</a:t>
            </a:fld>
            <a:endParaRPr lang="en-US" dirty="0"/>
          </a:p>
        </p:txBody>
      </p:sp>
      <p:sp>
        <p:nvSpPr>
          <p:cNvPr id="7" name="Footer Placeholder 4">
            <a:extLst>
              <a:ext uri="{FF2B5EF4-FFF2-40B4-BE49-F238E27FC236}">
                <a16:creationId xmlns:a16="http://schemas.microsoft.com/office/drawing/2014/main" id="{901B59D0-FDCB-C14E-8DB6-903E91BB97DF}"/>
              </a:ext>
            </a:extLst>
          </p:cNvPr>
          <p:cNvSpPr>
            <a:spLocks noGrp="1"/>
          </p:cNvSpPr>
          <p:nvPr>
            <p:ph type="ftr" sz="quarter" idx="11"/>
          </p:nvPr>
        </p:nvSpPr>
        <p:spPr>
          <a:xfrm>
            <a:off x="4038600" y="6356350"/>
            <a:ext cx="4114800" cy="365125"/>
          </a:xfrm>
        </p:spPr>
        <p:txBody>
          <a:bodyPr/>
          <a:lstStyle/>
          <a:p>
            <a:r>
              <a:rPr lang="en-US" dirty="0"/>
              <a:t>Susquehanna Workforce Innovation Partnership</a:t>
            </a:r>
          </a:p>
        </p:txBody>
      </p:sp>
      <p:sp>
        <p:nvSpPr>
          <p:cNvPr id="8" name="Date Placeholder 3">
            <a:extLst>
              <a:ext uri="{FF2B5EF4-FFF2-40B4-BE49-F238E27FC236}">
                <a16:creationId xmlns:a16="http://schemas.microsoft.com/office/drawing/2014/main" id="{240B086E-607C-364E-ABC2-C93328F061B4}"/>
              </a:ext>
            </a:extLst>
          </p:cNvPr>
          <p:cNvSpPr>
            <a:spLocks noGrp="1"/>
          </p:cNvSpPr>
          <p:nvPr>
            <p:ph type="dt" sz="half" idx="10"/>
          </p:nvPr>
        </p:nvSpPr>
        <p:spPr>
          <a:xfrm>
            <a:off x="838200" y="6356350"/>
            <a:ext cx="2743200" cy="365125"/>
          </a:xfrm>
        </p:spPr>
        <p:txBody>
          <a:bodyPr/>
          <a:lstStyle/>
          <a:p>
            <a:r>
              <a:rPr lang="en-US" dirty="0"/>
              <a:t>August 14, 2018 SWIP Quarterly Meeting</a:t>
            </a:r>
          </a:p>
        </p:txBody>
      </p:sp>
    </p:spTree>
    <p:extLst>
      <p:ext uri="{BB962C8B-B14F-4D97-AF65-F5344CB8AC3E}">
        <p14:creationId xmlns:p14="http://schemas.microsoft.com/office/powerpoint/2010/main" val="16425250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SWIP</Template>
  <TotalTime>692</TotalTime>
  <Words>1347</Words>
  <Application>Microsoft Macintosh PowerPoint</Application>
  <PresentationFormat>Widescreen</PresentationFormat>
  <Paragraphs>138</Paragraphs>
  <Slides>13</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Susquehanna Workforce Innovation Partnership</vt:lpstr>
      <vt:lpstr>Agenda</vt:lpstr>
      <vt:lpstr>WIOA Roles, Responsibilities, and Integrations</vt:lpstr>
      <vt:lpstr>Vision and Mission</vt:lpstr>
      <vt:lpstr>Have We Moved the Needle?</vt:lpstr>
      <vt:lpstr>But…</vt:lpstr>
      <vt:lpstr>Gaps in service</vt:lpstr>
      <vt:lpstr>Barriers to integrated, seamless  WF system</vt:lpstr>
      <vt:lpstr>Barriers to integrated, seamless WF system</vt:lpstr>
      <vt:lpstr>Barriers to integrated, seamless WF system</vt:lpstr>
      <vt:lpstr>Job Readiness</vt:lpstr>
      <vt:lpstr>SWIP FY2019 Plan &lt;&gt; State Plan</vt:lpstr>
      <vt:lpstr>Quarterly Meetings for FY2019</vt:lpstr>
    </vt:vector>
  </TitlesOfParts>
  <Company/>
  <LinksUpToDate>false</LinksUpToDate>
  <SharedDoc>false</SharedDoc>
  <HyperlinksChanged>false</HyperlinksChanged>
  <AppVersion>16.0014</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Have We Moved the Needle?</dc:title>
  <dc:creator>Joan Michel</dc:creator>
  <cp:lastModifiedBy>Joan Michel</cp:lastModifiedBy>
  <cp:revision>22</cp:revision>
  <cp:lastPrinted>2018-08-02T16:13:49Z</cp:lastPrinted>
  <dcterms:created xsi:type="dcterms:W3CDTF">2018-08-02T15:36:13Z</dcterms:created>
  <dcterms:modified xsi:type="dcterms:W3CDTF">2018-08-13T19:02:05Z</dcterms:modified>
</cp:coreProperties>
</file>